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sldIdLst>
    <p:sldId id="291" r:id="rId2"/>
    <p:sldId id="269" r:id="rId3"/>
    <p:sldId id="257" r:id="rId4"/>
    <p:sldId id="283" r:id="rId5"/>
    <p:sldId id="300" r:id="rId6"/>
    <p:sldId id="301" r:id="rId7"/>
    <p:sldId id="302" r:id="rId8"/>
    <p:sldId id="303" r:id="rId9"/>
    <p:sldId id="304" r:id="rId10"/>
    <p:sldId id="277" r:id="rId11"/>
    <p:sldId id="259" r:id="rId12"/>
    <p:sldId id="296" r:id="rId13"/>
    <p:sldId id="305" r:id="rId14"/>
    <p:sldId id="297" r:id="rId15"/>
    <p:sldId id="298" r:id="rId16"/>
    <p:sldId id="276" r:id="rId17"/>
    <p:sldId id="275" r:id="rId18"/>
    <p:sldId id="260" r:id="rId19"/>
    <p:sldId id="261" r:id="rId20"/>
    <p:sldId id="262" r:id="rId21"/>
    <p:sldId id="306" r:id="rId22"/>
    <p:sldId id="263" r:id="rId23"/>
    <p:sldId id="258" r:id="rId24"/>
    <p:sldId id="267" r:id="rId25"/>
    <p:sldId id="271" r:id="rId26"/>
    <p:sldId id="290" r:id="rId27"/>
    <p:sldId id="280" r:id="rId28"/>
    <p:sldId id="281" r:id="rId29"/>
    <p:sldId id="278" r:id="rId30"/>
    <p:sldId id="286" r:id="rId31"/>
    <p:sldId id="287" r:id="rId32"/>
    <p:sldId id="292" r:id="rId33"/>
    <p:sldId id="288" r:id="rId34"/>
    <p:sldId id="293" r:id="rId35"/>
    <p:sldId id="299" r:id="rId36"/>
    <p:sldId id="294" r:id="rId37"/>
    <p:sldId id="295" r:id="rId38"/>
    <p:sldId id="26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C43"/>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9/1/2026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519954A3-9DFD-4C44-94BA-B95130A3BA1C}"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B61BEF0D-F0BB-DE4B-95CE-6DB70DBA9567}" type="datetimeFigureOut">
              <a:rPr lang="en-US" smtClean="0"/>
              <a:pPr/>
              <a:t>9/1/2026</a:t>
            </a:fld>
            <a:endParaRPr lang="en-US"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tiff"/><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image" Target="../media/image20.jpg"/><Relationship Id="rId4" Type="http://schemas.openxmlformats.org/officeDocument/2006/relationships/hyperlink" Target="http://en.wikipedia.org/wiki/File:Pl_control_valve.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jp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4.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jpe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image" Target="../media/image38.jpeg"/><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41.jpeg"/><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7.jpeg"/><Relationship Id="rId2" Type="http://schemas.openxmlformats.org/officeDocument/2006/relationships/image" Target="../media/image43.jpeg"/><Relationship Id="rId1" Type="http://schemas.openxmlformats.org/officeDocument/2006/relationships/slideLayout" Target="../slideLayouts/slideLayout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12.jpe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1.jpeg"/><Relationship Id="rId2" Type="http://schemas.openxmlformats.org/officeDocument/2006/relationships/image" Target="../media/image48.jpeg"/><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7.jpeg"/><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936566"/>
            <a:ext cx="12192000" cy="921434"/>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116110" y="4546240"/>
            <a:ext cx="5452177" cy="805360"/>
          </a:xfrm>
        </p:spPr>
        <p:txBody>
          <a:bodyPr/>
          <a:lstStyle/>
          <a:p>
            <a:pPr algn="l"/>
            <a:r>
              <a:rPr lang="en-US" sz="4000" b="1" dirty="0">
                <a:solidFill>
                  <a:srgbClr val="002060"/>
                </a:solidFill>
                <a:latin typeface="Montserrat" panose="02000505000000020004" pitchFamily="2" charset="0"/>
              </a:rPr>
              <a:t>Company Profile</a:t>
            </a:r>
          </a:p>
        </p:txBody>
      </p:sp>
      <p:sp>
        <p:nvSpPr>
          <p:cNvPr id="3" name="Subtitle 2"/>
          <p:cNvSpPr>
            <a:spLocks noGrp="1"/>
          </p:cNvSpPr>
          <p:nvPr>
            <p:ph type="subTitle" idx="1"/>
          </p:nvPr>
        </p:nvSpPr>
        <p:spPr>
          <a:xfrm>
            <a:off x="116109" y="5406192"/>
            <a:ext cx="11511783" cy="405257"/>
          </a:xfrm>
        </p:spPr>
        <p:txBody>
          <a:bodyPr>
            <a:noAutofit/>
          </a:bodyPr>
          <a:lstStyle/>
          <a:p>
            <a:r>
              <a:rPr lang="en-US" sz="1200" b="1" dirty="0">
                <a:solidFill>
                  <a:schemeClr val="tx1"/>
                </a:solidFill>
                <a:latin typeface="Bahnschrift" pitchFamily="34" charset="0"/>
              </a:rPr>
              <a:t>ENGINEERING | </a:t>
            </a:r>
            <a:r>
              <a:rPr lang="en-US" sz="1200" b="1" dirty="0" smtClean="0">
                <a:solidFill>
                  <a:schemeClr val="tx1"/>
                </a:solidFill>
                <a:latin typeface="Bahnschrift" pitchFamily="34" charset="0"/>
              </a:rPr>
              <a:t>PROCUREMENT </a:t>
            </a:r>
            <a:r>
              <a:rPr lang="en-US" sz="1200" b="1" dirty="0">
                <a:solidFill>
                  <a:schemeClr val="tx1"/>
                </a:solidFill>
                <a:latin typeface="Bahnschrift" pitchFamily="34" charset="0"/>
              </a:rPr>
              <a:t>| CONSTRUCTION | FLOWLINE INSTALLATION &amp; FACILITY MAINTENANCE | </a:t>
            </a:r>
            <a:r>
              <a:rPr lang="en-US" sz="1200" b="1" dirty="0" smtClean="0">
                <a:latin typeface="Bahnschrift" pitchFamily="34" charset="0"/>
              </a:rPr>
              <a:t>SURVEY|</a:t>
            </a:r>
            <a:r>
              <a:rPr lang="en-US" sz="1200" b="1" dirty="0" smtClean="0">
                <a:solidFill>
                  <a:schemeClr val="tx1"/>
                </a:solidFill>
                <a:latin typeface="Bahnschrift" pitchFamily="34" charset="0"/>
              </a:rPr>
              <a:t>ENVIRONMENTAL &amp; WATER ENGINEERING </a:t>
            </a:r>
            <a:r>
              <a:rPr lang="en-US" sz="1200" b="1" dirty="0">
                <a:solidFill>
                  <a:schemeClr val="tx1"/>
                </a:solidFill>
                <a:latin typeface="Bahnschrift" pitchFamily="34" charset="0"/>
              </a:rPr>
              <a:t>| ELECTRICAL &amp; INSTRUMENTATION  </a:t>
            </a:r>
          </a:p>
        </p:txBody>
      </p:sp>
      <p:sp>
        <p:nvSpPr>
          <p:cNvPr id="8" name="Subtitle 2"/>
          <p:cNvSpPr txBox="1">
            <a:spLocks/>
          </p:cNvSpPr>
          <p:nvPr/>
        </p:nvSpPr>
        <p:spPr>
          <a:xfrm>
            <a:off x="301767" y="6249246"/>
            <a:ext cx="2788662" cy="405257"/>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1400" b="1" i="1" dirty="0" smtClean="0">
                <a:solidFill>
                  <a:schemeClr val="tx1"/>
                </a:solidFill>
                <a:latin typeface="Montserrat" panose="02000505000000020004" pitchFamily="2" charset="0"/>
              </a:rPr>
              <a:t>www.topstreamglobal.com</a:t>
            </a:r>
            <a:endParaRPr lang="en-US" sz="1400" b="1" i="1" dirty="0">
              <a:solidFill>
                <a:schemeClr val="tx1"/>
              </a:solidFill>
              <a:latin typeface="Montserrat" panose="02000505000000020004" pitchFamily="2" charset="0"/>
            </a:endParaRPr>
          </a:p>
        </p:txBody>
      </p:sp>
      <p:sp>
        <p:nvSpPr>
          <p:cNvPr id="6" name="Content Placeholder 2">
            <a:extLst>
              <a:ext uri="{FF2B5EF4-FFF2-40B4-BE49-F238E27FC236}">
                <a16:creationId xmlns="" xmlns:a16="http://schemas.microsoft.com/office/drawing/2014/main" id="{F133CCA3-C4FC-2F27-CFCC-1B7DD01636FE}"/>
              </a:ext>
            </a:extLst>
          </p:cNvPr>
          <p:cNvSpPr txBox="1">
            <a:spLocks/>
          </p:cNvSpPr>
          <p:nvPr/>
        </p:nvSpPr>
        <p:spPr>
          <a:xfrm>
            <a:off x="3090428" y="3023835"/>
            <a:ext cx="6299183" cy="1711942"/>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spcBef>
                <a:spcPts val="0"/>
              </a:spcBef>
            </a:pPr>
            <a:r>
              <a:rPr lang="en-US" sz="1600" dirty="0">
                <a:solidFill>
                  <a:schemeClr val="tx1"/>
                </a:solidFill>
                <a:latin typeface="Bahnschrift" panose="020B0502040204020203" pitchFamily="34" charset="0"/>
              </a:rPr>
              <a:t>HEAD OFFICE: #7, </a:t>
            </a:r>
            <a:r>
              <a:rPr lang="en-US" sz="1600" dirty="0" err="1" smtClean="0">
                <a:solidFill>
                  <a:schemeClr val="tx1"/>
                </a:solidFill>
                <a:latin typeface="Bahnschrift" panose="020B0502040204020203" pitchFamily="34" charset="0"/>
              </a:rPr>
              <a:t>Woji</a:t>
            </a:r>
            <a:r>
              <a:rPr lang="en-US" sz="1600" dirty="0" smtClean="0">
                <a:solidFill>
                  <a:schemeClr val="tx1"/>
                </a:solidFill>
                <a:latin typeface="Bahnschrift" panose="020B0502040204020203" pitchFamily="34" charset="0"/>
              </a:rPr>
              <a:t> Road, </a:t>
            </a:r>
            <a:r>
              <a:rPr lang="en-US" sz="1600" dirty="0" err="1" smtClean="0">
                <a:solidFill>
                  <a:schemeClr val="tx1"/>
                </a:solidFill>
                <a:latin typeface="Bahnschrift" panose="020B0502040204020203" pitchFamily="34" charset="0"/>
              </a:rPr>
              <a:t>Rumuogba</a:t>
            </a:r>
            <a:r>
              <a:rPr lang="en-US" sz="1600" dirty="0" smtClean="0">
                <a:solidFill>
                  <a:schemeClr val="tx1"/>
                </a:solidFill>
                <a:latin typeface="Bahnschrift" panose="020B0502040204020203" pitchFamily="34" charset="0"/>
              </a:rPr>
              <a:t>, </a:t>
            </a:r>
            <a:endParaRPr lang="en-US" sz="1600" dirty="0">
              <a:solidFill>
                <a:schemeClr val="tx1"/>
              </a:solidFill>
              <a:latin typeface="Bahnschrift" panose="020B0502040204020203" pitchFamily="34" charset="0"/>
            </a:endParaRPr>
          </a:p>
          <a:p>
            <a:pPr algn="ctr">
              <a:spcBef>
                <a:spcPts val="0"/>
              </a:spcBef>
            </a:pPr>
            <a:r>
              <a:rPr lang="en-US" sz="1600" dirty="0">
                <a:solidFill>
                  <a:schemeClr val="tx1"/>
                </a:solidFill>
                <a:latin typeface="Bahnschrift" panose="020B0502040204020203" pitchFamily="34" charset="0"/>
              </a:rPr>
              <a:t>Port Harcourt, Rivers State</a:t>
            </a:r>
          </a:p>
          <a:p>
            <a:pPr algn="ctr">
              <a:spcBef>
                <a:spcPts val="0"/>
              </a:spcBef>
            </a:pPr>
            <a:r>
              <a:rPr lang="en-US" sz="1600" dirty="0">
                <a:solidFill>
                  <a:schemeClr val="tx1"/>
                </a:solidFill>
                <a:latin typeface="Bahnschrift" panose="020B0502040204020203" pitchFamily="34" charset="0"/>
              </a:rPr>
              <a:t>Telephone: </a:t>
            </a:r>
            <a:r>
              <a:rPr lang="en-US" sz="1600" b="1" dirty="0">
                <a:solidFill>
                  <a:schemeClr val="tx1"/>
                </a:solidFill>
                <a:latin typeface="Benchant"/>
              </a:rPr>
              <a:t>+234-9150708682</a:t>
            </a:r>
            <a:endParaRPr lang="en-US" sz="1600" dirty="0">
              <a:solidFill>
                <a:schemeClr val="tx1"/>
              </a:solidFill>
              <a:latin typeface="Benchant"/>
            </a:endParaRPr>
          </a:p>
          <a:p>
            <a:pPr algn="ctr">
              <a:spcBef>
                <a:spcPts val="0"/>
              </a:spcBef>
            </a:pPr>
            <a:r>
              <a:rPr lang="en-US" sz="1600" dirty="0">
                <a:solidFill>
                  <a:schemeClr val="tx1"/>
                </a:solidFill>
                <a:latin typeface="Bahnschrift" panose="020B0502040204020203" pitchFamily="34" charset="0"/>
              </a:rPr>
              <a:t>  E-Mail:	</a:t>
            </a:r>
            <a:r>
              <a:rPr lang="en-US" sz="1600" b="1" dirty="0" smtClean="0">
                <a:solidFill>
                  <a:schemeClr val="tx1"/>
                </a:solidFill>
                <a:latin typeface="Bahnschrift" panose="020B0502040204020203" pitchFamily="34" charset="0"/>
              </a:rPr>
              <a:t>info@topstreamglobal.com</a:t>
            </a:r>
            <a:endParaRPr lang="en-US" sz="1600" b="1" dirty="0">
              <a:solidFill>
                <a:schemeClr val="tx1"/>
              </a:solidFill>
              <a:latin typeface="Bahnschrift" panose="020B0502040204020203" pitchFamily="34" charset="0"/>
            </a:endParaRPr>
          </a:p>
          <a:p>
            <a:pPr algn="ctr">
              <a:spcBef>
                <a:spcPts val="0"/>
              </a:spcBef>
            </a:pPr>
            <a:r>
              <a:rPr lang="en-US" sz="1600" dirty="0">
                <a:solidFill>
                  <a:schemeClr val="tx1"/>
                </a:solidFill>
                <a:latin typeface="Bahnschrift" panose="020B0502040204020203" pitchFamily="34" charset="0"/>
              </a:rPr>
              <a:t>Web :	</a:t>
            </a:r>
            <a:r>
              <a:rPr lang="en-US" sz="1600" b="1" dirty="0" smtClean="0">
                <a:solidFill>
                  <a:schemeClr val="tx1"/>
                </a:solidFill>
                <a:latin typeface="Bahnschrift" panose="020B0502040204020203" pitchFamily="34" charset="0"/>
              </a:rPr>
              <a:t>www.topstreamglobal.com</a:t>
            </a:r>
            <a:endParaRPr lang="en-US" sz="1600" b="1" dirty="0">
              <a:solidFill>
                <a:schemeClr val="tx1"/>
              </a:solidFill>
              <a:latin typeface="Bahnschrift" panose="020B0502040204020203" pitchFamily="34" charset="0"/>
            </a:endParaRPr>
          </a:p>
          <a:p>
            <a:endParaRPr lang="en-US" dirty="0"/>
          </a:p>
          <a:p>
            <a:endParaRPr lang="en-US" dirty="0"/>
          </a:p>
        </p:txBody>
      </p:sp>
      <p:sp>
        <p:nvSpPr>
          <p:cNvPr id="1122" name="Title 1">
            <a:extLst>
              <a:ext uri="{FF2B5EF4-FFF2-40B4-BE49-F238E27FC236}">
                <a16:creationId xmlns="" xmlns:a16="http://schemas.microsoft.com/office/drawing/2014/main" id="{0CCE34E6-7721-2A41-9B8C-78E646D02AB4}"/>
              </a:ext>
            </a:extLst>
          </p:cNvPr>
          <p:cNvSpPr txBox="1">
            <a:spLocks/>
          </p:cNvSpPr>
          <p:nvPr/>
        </p:nvSpPr>
        <p:spPr>
          <a:xfrm>
            <a:off x="2429082" y="1829262"/>
            <a:ext cx="7766936" cy="805360"/>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rgbClr val="002060"/>
                </a:solidFill>
                <a:latin typeface="Microsoft New Tai Lue" panose="020B0502040204020203" pitchFamily="34" charset="0"/>
                <a:cs typeface="Microsoft New Tai Lue" panose="020B0502040204020203" pitchFamily="34" charset="0"/>
              </a:rPr>
              <a:t>TOPSTREAM GLOBAL SOLUTIONS LIMITED</a:t>
            </a:r>
            <a:endParaRPr lang="en-US" sz="2400" b="1" dirty="0">
              <a:solidFill>
                <a:srgbClr val="002060"/>
              </a:solidFill>
              <a:latin typeface="Microsoft New Tai Lue" panose="020B0502040204020203" pitchFamily="34" charset="0"/>
              <a:cs typeface="Microsoft New Tai Lue" panose="020B0502040204020203" pitchFamily="34" charset="0"/>
            </a:endParaRPr>
          </a:p>
        </p:txBody>
      </p:sp>
      <p:pic>
        <p:nvPicPr>
          <p:cNvPr id="10" name="_x0000_t75"/>
          <p:cNvPicPr/>
          <p:nvPr/>
        </p:nvPicPr>
        <p:blipFill>
          <a:blip r:embed="rId2" cstate="print"/>
          <a:srcRect/>
          <a:stretch/>
        </p:blipFill>
        <p:spPr>
          <a:xfrm>
            <a:off x="5117913" y="54591"/>
            <a:ext cx="1924333" cy="1951629"/>
          </a:xfrm>
          <a:prstGeom prst="rect">
            <a:avLst/>
          </a:prstGeom>
          <a:ln>
            <a:noFill/>
          </a:ln>
        </p:spPr>
      </p:pic>
    </p:spTree>
    <p:extLst>
      <p:ext uri="{BB962C8B-B14F-4D97-AF65-F5344CB8AC3E}">
        <p14:creationId xmlns:p14="http://schemas.microsoft.com/office/powerpoint/2010/main" val="421981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122"/>
                                        </p:tgtEl>
                                        <p:attrNameLst>
                                          <p:attrName>style.visibility</p:attrName>
                                        </p:attrNameLst>
                                      </p:cBhvr>
                                      <p:to>
                                        <p:strVal val="visible"/>
                                      </p:to>
                                    </p:set>
                                    <p:anim calcmode="lin" valueType="num">
                                      <p:cBhvr>
                                        <p:cTn id="26" dur="1000" fill="hold"/>
                                        <p:tgtEl>
                                          <p:spTgt spid="1122"/>
                                        </p:tgtEl>
                                        <p:attrNameLst>
                                          <p:attrName>ppt_w</p:attrName>
                                        </p:attrNameLst>
                                      </p:cBhvr>
                                      <p:tavLst>
                                        <p:tav tm="0">
                                          <p:val>
                                            <p:strVal val="#ppt_w+.3"/>
                                          </p:val>
                                        </p:tav>
                                        <p:tav tm="100000">
                                          <p:val>
                                            <p:strVal val="#ppt_w"/>
                                          </p:val>
                                        </p:tav>
                                      </p:tavLst>
                                    </p:anim>
                                    <p:anim calcmode="lin" valueType="num">
                                      <p:cBhvr>
                                        <p:cTn id="27" dur="1000" fill="hold"/>
                                        <p:tgtEl>
                                          <p:spTgt spid="1122"/>
                                        </p:tgtEl>
                                        <p:attrNameLst>
                                          <p:attrName>ppt_h</p:attrName>
                                        </p:attrNameLst>
                                      </p:cBhvr>
                                      <p:tavLst>
                                        <p:tav tm="0">
                                          <p:val>
                                            <p:strVal val="#ppt_h"/>
                                          </p:val>
                                        </p:tav>
                                        <p:tav tm="100000">
                                          <p:val>
                                            <p:strVal val="#ppt_h"/>
                                          </p:val>
                                        </p:tav>
                                      </p:tavLst>
                                    </p:anim>
                                    <p:animEffect transition="in" filter="fade">
                                      <p:cBhvr>
                                        <p:cTn id="28" dur="1000"/>
                                        <p:tgtEl>
                                          <p:spTgt spid="1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p:bldP spid="11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 name="TextBox 1"/>
          <p:cNvSpPr txBox="1"/>
          <p:nvPr/>
        </p:nvSpPr>
        <p:spPr>
          <a:xfrm>
            <a:off x="548639" y="1781802"/>
            <a:ext cx="5922500" cy="2862322"/>
          </a:xfrm>
          <a:prstGeom prst="rect">
            <a:avLst/>
          </a:prstGeom>
          <a:noFill/>
        </p:spPr>
        <p:txBody>
          <a:bodyPr wrap="square" rtlCol="0">
            <a:spAutoFit/>
          </a:bodyPr>
          <a:lstStyle/>
          <a:p>
            <a:pPr algn="just" fontAlgn="base"/>
            <a:r>
              <a:rPr lang="en-US" b="1" dirty="0" smtClean="0">
                <a:solidFill>
                  <a:schemeClr val="tx1">
                    <a:lumMod val="95000"/>
                  </a:schemeClr>
                </a:solidFill>
              </a:rPr>
              <a:t>TOPSTREAM GLOBAL SOLUTIONS LIMITED (TGSL)</a:t>
            </a:r>
            <a:r>
              <a:rPr lang="en-US" dirty="0" smtClean="0">
                <a:solidFill>
                  <a:schemeClr val="tx1">
                    <a:lumMod val="95000"/>
                  </a:schemeClr>
                </a:solidFill>
              </a:rPr>
              <a:t> </a:t>
            </a:r>
            <a:r>
              <a:rPr lang="en-US" dirty="0">
                <a:solidFill>
                  <a:schemeClr val="tx1">
                    <a:lumMod val="95000"/>
                  </a:schemeClr>
                </a:solidFill>
              </a:rPr>
              <a:t>is an exclusively Nigerian owned service company, primarily engaged in the provision of specialized Engineering, Construction, Procurement, Flowline Installation &amp; Facility </a:t>
            </a:r>
            <a:r>
              <a:rPr lang="en-US" dirty="0" smtClean="0">
                <a:solidFill>
                  <a:schemeClr val="tx1">
                    <a:lumMod val="95000"/>
                  </a:schemeClr>
                </a:solidFill>
              </a:rPr>
              <a:t>Maintenance Services</a:t>
            </a:r>
            <a:r>
              <a:rPr lang="en-US" dirty="0">
                <a:solidFill>
                  <a:schemeClr val="tx1">
                    <a:lumMod val="95000"/>
                  </a:schemeClr>
                </a:solidFill>
              </a:rPr>
              <a:t>, </a:t>
            </a:r>
            <a:r>
              <a:rPr lang="en-US" dirty="0" smtClean="0">
                <a:solidFill>
                  <a:schemeClr val="tx1">
                    <a:lumMod val="95000"/>
                  </a:schemeClr>
                </a:solidFill>
              </a:rPr>
              <a:t>Survey works, Environmental &amp; Water Engineering</a:t>
            </a:r>
            <a:r>
              <a:rPr lang="en-US" dirty="0" smtClean="0">
                <a:solidFill>
                  <a:schemeClr val="tx1">
                    <a:lumMod val="95000"/>
                  </a:schemeClr>
                </a:solidFill>
              </a:rPr>
              <a:t>, </a:t>
            </a:r>
            <a:r>
              <a:rPr lang="en-US" dirty="0">
                <a:solidFill>
                  <a:schemeClr val="tx1">
                    <a:lumMod val="95000"/>
                  </a:schemeClr>
                </a:solidFill>
              </a:rPr>
              <a:t>Electrical &amp; Instrumentation </a:t>
            </a:r>
            <a:r>
              <a:rPr lang="en-US" dirty="0" smtClean="0">
                <a:solidFill>
                  <a:schemeClr val="tx1">
                    <a:lumMod val="95000"/>
                  </a:schemeClr>
                </a:solidFill>
              </a:rPr>
              <a:t>to </a:t>
            </a:r>
            <a:r>
              <a:rPr lang="en-US" dirty="0">
                <a:solidFill>
                  <a:schemeClr val="tx1">
                    <a:lumMod val="95000"/>
                  </a:schemeClr>
                </a:solidFill>
              </a:rPr>
              <a:t>the Oil and Gas, Government, Public &amp; Private Industry in Nigeria.</a:t>
            </a:r>
          </a:p>
          <a:p>
            <a:pPr algn="just" fontAlgn="base"/>
            <a:endParaRPr lang="en-US" dirty="0">
              <a:solidFill>
                <a:schemeClr val="tx1">
                  <a:lumMod val="95000"/>
                </a:schemeClr>
              </a:solidFill>
            </a:endParaRPr>
          </a:p>
          <a:p>
            <a:pPr algn="just" fontAlgn="base"/>
            <a:r>
              <a:rPr lang="en-US" dirty="0">
                <a:solidFill>
                  <a:schemeClr val="tx1">
                    <a:lumMod val="95000"/>
                  </a:schemeClr>
                </a:solidFill>
              </a:rPr>
              <a:t>Our expertise, technology and comprehensive solutions deliver certainty and added value to all of our projects.</a:t>
            </a:r>
          </a:p>
        </p:txBody>
      </p:sp>
      <p:sp>
        <p:nvSpPr>
          <p:cNvPr id="3" name="TextBox 2"/>
          <p:cNvSpPr txBox="1">
            <a:spLocks noChangeAspect="1" noChangeArrowheads="1"/>
          </p:cNvSpPr>
          <p:nvPr/>
        </p:nvSpPr>
        <p:spPr>
          <a:xfrm>
            <a:off x="534572" y="1110088"/>
            <a:ext cx="4459460"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800" b="1" dirty="0"/>
              <a:t>Who</a:t>
            </a:r>
            <a:r>
              <a:rPr lang="it-IT" altLang="it-IT" sz="2800" b="1" dirty="0">
                <a:solidFill>
                  <a:schemeClr val="accent2"/>
                </a:solidFill>
              </a:rPr>
              <a:t> We Are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557" y="1411195"/>
            <a:ext cx="5120643" cy="3934187"/>
          </a:xfrm>
          <a:prstGeom prst="rect">
            <a:avLst/>
          </a:prstGeom>
          <a:ln>
            <a:noFill/>
          </a:ln>
          <a:effectLst>
            <a:outerShdw blurRad="292100" dist="139700" dir="2700000" algn="tl" rotWithShape="0">
              <a:srgbClr val="333333">
                <a:alpha val="65000"/>
              </a:srgbClr>
            </a:outerShdw>
          </a:effectLst>
        </p:spPr>
      </p:pic>
      <p:cxnSp>
        <p:nvCxnSpPr>
          <p:cNvPr id="6" name="Straight Connector 5"/>
          <p:cNvCxnSpPr/>
          <p:nvPr/>
        </p:nvCxnSpPr>
        <p:spPr>
          <a:xfrm>
            <a:off x="633046" y="1655190"/>
            <a:ext cx="73152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0" name="_x0000_t75"/>
          <p:cNvPicPr/>
          <p:nvPr/>
        </p:nvPicPr>
        <p:blipFill>
          <a:blip r:embed="rId3"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282030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9" name="Rectangle 18"/>
          <p:cNvSpPr/>
          <p:nvPr/>
        </p:nvSpPr>
        <p:spPr>
          <a:xfrm>
            <a:off x="952499" y="2777489"/>
            <a:ext cx="4955326" cy="514147"/>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b="1" dirty="0">
                <a:solidFill>
                  <a:schemeClr val="tx1"/>
                </a:solidFill>
                <a:latin typeface="Montserrat" panose="02000505000000020004" pitchFamily="2" charset="0"/>
              </a:rPr>
              <a:t>Vision Statement</a:t>
            </a:r>
            <a:endParaRPr lang="en-US" b="1" dirty="0">
              <a:solidFill>
                <a:schemeClr val="tx1"/>
              </a:solidFill>
              <a:latin typeface="Montserrat" panose="02000505000000020004" pitchFamily="2" charset="0"/>
            </a:endParaRPr>
          </a:p>
        </p:txBody>
      </p:sp>
      <p:sp>
        <p:nvSpPr>
          <p:cNvPr id="20" name="Rectangle 19"/>
          <p:cNvSpPr/>
          <p:nvPr/>
        </p:nvSpPr>
        <p:spPr>
          <a:xfrm>
            <a:off x="6466174" y="2806376"/>
            <a:ext cx="4773325" cy="504707"/>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b="1" dirty="0">
                <a:solidFill>
                  <a:schemeClr val="tx1"/>
                </a:solidFill>
                <a:latin typeface="Montserrat" panose="02000505000000020004" pitchFamily="2" charset="0"/>
              </a:rPr>
              <a:t>Mission Statement</a:t>
            </a:r>
            <a:endParaRPr lang="en-US" b="1" dirty="0">
              <a:solidFill>
                <a:schemeClr val="tx1"/>
              </a:solidFill>
              <a:latin typeface="Montserrat" panose="02000505000000020004" pitchFamily="2" charset="0"/>
            </a:endParaRPr>
          </a:p>
        </p:txBody>
      </p:sp>
      <p:sp>
        <p:nvSpPr>
          <p:cNvPr id="21" name="TextBox 9"/>
          <p:cNvSpPr txBox="1"/>
          <p:nvPr/>
        </p:nvSpPr>
        <p:spPr>
          <a:xfrm>
            <a:off x="952500" y="3640109"/>
            <a:ext cx="4955326" cy="1569660"/>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US" sz="1600" dirty="0"/>
              <a:t>Be one of the most reputable and profitable indigenous energy Service Company participating effectively in the global industry. To be a leading and highly professional oil service company in our segment of the oil service industry in Nigeria that compares favorably with the best anywhere in the world.</a:t>
            </a:r>
            <a:endParaRPr lang="en-GB" sz="1600" dirty="0">
              <a:latin typeface="Montserrat" panose="02000505000000020004" pitchFamily="2" charset="0"/>
            </a:endParaRPr>
          </a:p>
        </p:txBody>
      </p:sp>
      <p:sp>
        <p:nvSpPr>
          <p:cNvPr id="22" name="TextBox 10"/>
          <p:cNvSpPr txBox="1"/>
          <p:nvPr/>
        </p:nvSpPr>
        <p:spPr>
          <a:xfrm>
            <a:off x="6466174" y="3666748"/>
            <a:ext cx="4773325" cy="1323439"/>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US" sz="1600" dirty="0"/>
              <a:t>To provide Total Quality Services (TQS) at a reasonable cost and within the shortest time, while sustaining a stable and expanding organization using the newest technology available globally and competent personnel as well as helping to develop</a:t>
            </a:r>
            <a:endParaRPr lang="en-GB" sz="1700" dirty="0">
              <a:latin typeface="Montserrat" panose="02000505000000020004" pitchFamily="2" charset="0"/>
            </a:endParaRPr>
          </a:p>
        </p:txBody>
      </p:sp>
      <p:cxnSp>
        <p:nvCxnSpPr>
          <p:cNvPr id="24" name="Straight Connector 23"/>
          <p:cNvCxnSpPr/>
          <p:nvPr/>
        </p:nvCxnSpPr>
        <p:spPr>
          <a:xfrm>
            <a:off x="6189786" y="3000329"/>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18992" y="1287822"/>
            <a:ext cx="11042826" cy="1120628"/>
          </a:xfrm>
          <a:prstGeom prst="rect">
            <a:avLst/>
          </a:prstGeom>
          <a:noFill/>
        </p:spPr>
        <p:txBody>
          <a:bodyPr wrap="square" rtlCol="0">
            <a:spAutoFit/>
          </a:bodyPr>
          <a:lstStyle/>
          <a:p>
            <a:pPr marL="596900" marR="702310" algn="just">
              <a:spcAft>
                <a:spcPts val="0"/>
              </a:spcAft>
            </a:pPr>
            <a:r>
              <a:rPr lang="x-none" sz="1800" dirty="0">
                <a:effectLst/>
                <a:latin typeface="+mj-lt"/>
                <a:ea typeface="Arial" panose="020B0604020202020204" pitchFamily="34" charset="0"/>
                <a:cs typeface="Arial" panose="020B0604020202020204" pitchFamily="34" charset="0"/>
              </a:rPr>
              <a:t>It is the policy </a:t>
            </a:r>
            <a:r>
              <a:rPr lang="x-none" sz="1800">
                <a:effectLst/>
                <a:latin typeface="+mj-lt"/>
                <a:ea typeface="Arial" panose="020B0604020202020204" pitchFamily="34" charset="0"/>
                <a:cs typeface="Arial" panose="020B0604020202020204" pitchFamily="34" charset="0"/>
              </a:rPr>
              <a:t>of </a:t>
            </a:r>
            <a:r>
              <a:rPr lang="en-US" sz="1800" dirty="0" smtClean="0">
                <a:effectLst/>
                <a:latin typeface="+mj-lt"/>
                <a:ea typeface="Arial" panose="020B0604020202020204" pitchFamily="34" charset="0"/>
                <a:cs typeface="Arial" panose="020B0604020202020204" pitchFamily="34" charset="0"/>
              </a:rPr>
              <a:t>TOPSTREAM GLOBAL SOLUTIONS LIMITED</a:t>
            </a:r>
            <a:r>
              <a:rPr lang="x-none" sz="1800" smtClean="0">
                <a:effectLst/>
                <a:latin typeface="+mj-lt"/>
                <a:ea typeface="Arial" panose="020B0604020202020204" pitchFamily="34" charset="0"/>
                <a:cs typeface="Arial" panose="020B0604020202020204" pitchFamily="34" charset="0"/>
              </a:rPr>
              <a:t> </a:t>
            </a:r>
            <a:r>
              <a:rPr lang="x-none" sz="1800" dirty="0">
                <a:effectLst/>
                <a:latin typeface="+mj-lt"/>
                <a:ea typeface="Arial" panose="020B0604020202020204" pitchFamily="34" charset="0"/>
                <a:cs typeface="Arial" panose="020B0604020202020204" pitchFamily="34" charset="0"/>
              </a:rPr>
              <a:t>to adopt strict measures in conducting its operations so as to ensure the safety of persons and properties and maintain a leadership role in our services with our numerous clients.</a:t>
            </a:r>
            <a:endParaRPr lang="x-none" sz="1800" dirty="0">
              <a:effectLst/>
              <a:latin typeface="+mj-lt"/>
              <a:ea typeface="Calibri" panose="020F0502020204030204" pitchFamily="34" charset="0"/>
              <a:cs typeface="Arial" panose="020B0604020202020204" pitchFamily="34" charset="0"/>
            </a:endParaRPr>
          </a:p>
          <a:p>
            <a:pPr>
              <a:lnSpc>
                <a:spcPts val="1475"/>
              </a:lnSpc>
            </a:pPr>
            <a:r>
              <a:rPr lang="x-none" sz="1800" dirty="0">
                <a:effectLst/>
                <a:latin typeface="+mj-lt"/>
                <a:ea typeface="Times New Roman" panose="02020603050405020304" pitchFamily="18" charset="0"/>
                <a:cs typeface="Arial" panose="020B0604020202020204" pitchFamily="34" charset="0"/>
              </a:rPr>
              <a:t> </a:t>
            </a:r>
            <a:r>
              <a:rPr lang="en-US" dirty="0">
                <a:latin typeface="+mj-lt"/>
                <a:ea typeface="Times New Roman" panose="02020603050405020304" pitchFamily="18" charset="0"/>
                <a:cs typeface="Arial" panose="020B0604020202020204" pitchFamily="34" charset="0"/>
              </a:rPr>
              <a:t>                                                                                                        </a:t>
            </a:r>
            <a:r>
              <a:rPr lang="x-none" sz="1800" i="1" dirty="0">
                <a:effectLst/>
                <a:latin typeface="+mj-lt"/>
                <a:ea typeface="Arial" panose="020B0604020202020204" pitchFamily="34" charset="0"/>
              </a:rPr>
              <a:t>Do it the best and safest way</a:t>
            </a:r>
            <a:endParaRPr lang="en-US" sz="2200" dirty="0">
              <a:latin typeface="+mj-lt"/>
            </a:endParaRPr>
          </a:p>
        </p:txBody>
      </p:sp>
      <p:sp>
        <p:nvSpPr>
          <p:cNvPr id="34" name="TextBox 33"/>
          <p:cNvSpPr txBox="1">
            <a:spLocks noChangeAspect="1" noChangeArrowheads="1"/>
          </p:cNvSpPr>
          <p:nvPr/>
        </p:nvSpPr>
        <p:spPr>
          <a:xfrm>
            <a:off x="3973443" y="605136"/>
            <a:ext cx="3868765"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it-IT" altLang="it-IT" sz="3200" b="1" dirty="0"/>
              <a:t>Policy</a:t>
            </a:r>
            <a:r>
              <a:rPr lang="it-IT" altLang="it-IT" sz="3200" b="1" dirty="0">
                <a:solidFill>
                  <a:schemeClr val="accent2"/>
                </a:solidFill>
              </a:rPr>
              <a:t> Statement</a:t>
            </a:r>
          </a:p>
        </p:txBody>
      </p:sp>
      <p:cxnSp>
        <p:nvCxnSpPr>
          <p:cNvPr id="35" name="Straight Connector 34"/>
          <p:cNvCxnSpPr/>
          <p:nvPr/>
        </p:nvCxnSpPr>
        <p:spPr>
          <a:xfrm>
            <a:off x="1678140" y="1234646"/>
            <a:ext cx="883511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_x0000_t75"/>
          <p:cNvPicPr/>
          <p:nvPr/>
        </p:nvPicPr>
        <p:blipFill>
          <a:blip r:embed="rId2"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3714679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099" y="71178"/>
            <a:ext cx="6277969" cy="6745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934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183" y="137838"/>
            <a:ext cx="10480430" cy="6064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4076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810" y="155485"/>
            <a:ext cx="9993197" cy="606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38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427" y="122828"/>
            <a:ext cx="10143930" cy="6081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350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525" y="143804"/>
            <a:ext cx="9853684" cy="6071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102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_x0000_t75"/>
          <p:cNvPicPr/>
          <p:nvPr/>
        </p:nvPicPr>
        <p:blipFill>
          <a:blip r:embed="rId2" cstate="print"/>
          <a:srcRect/>
          <a:stretch/>
        </p:blipFill>
        <p:spPr>
          <a:xfrm>
            <a:off x="306864" y="6332560"/>
            <a:ext cx="962166" cy="511792"/>
          </a:xfrm>
          <a:prstGeom prst="rect">
            <a:avLst/>
          </a:prstGeom>
          <a:ln>
            <a:noFill/>
          </a:ln>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9030" y="98474"/>
            <a:ext cx="9826600" cy="6188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519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19" name="Rectangle 18"/>
          <p:cNvSpPr/>
          <p:nvPr/>
        </p:nvSpPr>
        <p:spPr>
          <a:xfrm>
            <a:off x="952500" y="3000330"/>
            <a:ext cx="4955326" cy="514147"/>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b="1" dirty="0">
                <a:solidFill>
                  <a:schemeClr val="tx1"/>
                </a:solidFill>
                <a:latin typeface="Montserrat" panose="02000505000000020004" pitchFamily="2" charset="0"/>
              </a:rPr>
              <a:t>Engineering, Construction &amp; Installation Solutions </a:t>
            </a:r>
            <a:endParaRPr lang="en-US" b="1" dirty="0">
              <a:solidFill>
                <a:schemeClr val="tx1"/>
              </a:solidFill>
              <a:latin typeface="Montserrat" panose="02000505000000020004" pitchFamily="2" charset="0"/>
            </a:endParaRPr>
          </a:p>
        </p:txBody>
      </p:sp>
      <p:sp>
        <p:nvSpPr>
          <p:cNvPr id="20" name="Rectangle 19"/>
          <p:cNvSpPr/>
          <p:nvPr/>
        </p:nvSpPr>
        <p:spPr>
          <a:xfrm>
            <a:off x="6466175" y="3000329"/>
            <a:ext cx="4773325" cy="504707"/>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b="1" dirty="0">
                <a:solidFill>
                  <a:schemeClr val="tx1"/>
                </a:solidFill>
                <a:latin typeface="Montserrat" panose="02000505000000020004" pitchFamily="2" charset="0"/>
              </a:rPr>
              <a:t>Procurement Solutions</a:t>
            </a:r>
            <a:endParaRPr lang="en-US" b="1" dirty="0">
              <a:solidFill>
                <a:schemeClr val="tx1"/>
              </a:solidFill>
              <a:latin typeface="Montserrat" panose="02000505000000020004" pitchFamily="2" charset="0"/>
            </a:endParaRPr>
          </a:p>
        </p:txBody>
      </p:sp>
      <p:sp>
        <p:nvSpPr>
          <p:cNvPr id="21" name="TextBox 9"/>
          <p:cNvSpPr txBox="1"/>
          <p:nvPr/>
        </p:nvSpPr>
        <p:spPr>
          <a:xfrm>
            <a:off x="952500" y="3640109"/>
            <a:ext cx="4955326" cy="1661993"/>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700" dirty="0">
                <a:latin typeface="Montserrat" panose="02000505000000020004" pitchFamily="2" charset="0"/>
              </a:rPr>
              <a:t>Engineering Construction Services</a:t>
            </a:r>
          </a:p>
          <a:p>
            <a:pPr marL="285750" indent="-285750">
              <a:buFont typeface="Arial" panose="020B0604020202020204" pitchFamily="34" charset="0"/>
              <a:buChar char="•"/>
            </a:pPr>
            <a:r>
              <a:rPr lang="en-GB" sz="1700" dirty="0">
                <a:latin typeface="Montserrat" panose="02000505000000020004" pitchFamily="2" charset="0"/>
              </a:rPr>
              <a:t>Process &amp; Facilities Engineering</a:t>
            </a:r>
          </a:p>
          <a:p>
            <a:pPr marL="285750" indent="-285750">
              <a:buFont typeface="Arial" panose="020B0604020202020204" pitchFamily="34" charset="0"/>
              <a:buChar char="•"/>
            </a:pPr>
            <a:r>
              <a:rPr lang="en-GB" sz="1700" dirty="0">
                <a:latin typeface="Montserrat" panose="02000505000000020004" pitchFamily="2" charset="0"/>
              </a:rPr>
              <a:t>Water Engineering Services</a:t>
            </a:r>
          </a:p>
          <a:p>
            <a:pPr marL="285750" indent="-285750">
              <a:buFont typeface="Arial" panose="020B0604020202020204" pitchFamily="34" charset="0"/>
              <a:buChar char="•"/>
            </a:pPr>
            <a:r>
              <a:rPr lang="en-GB" sz="1700" dirty="0" smtClean="0">
                <a:latin typeface="Montserrat" panose="02000505000000020004" pitchFamily="2" charset="0"/>
              </a:rPr>
              <a:t>Survey and Environmental Engineering </a:t>
            </a:r>
            <a:endParaRPr lang="en-GB" sz="1700" dirty="0">
              <a:latin typeface="Montserrat" panose="02000505000000020004" pitchFamily="2" charset="0"/>
            </a:endParaRPr>
          </a:p>
          <a:p>
            <a:pPr marL="285750" indent="-285750">
              <a:buFont typeface="Arial" panose="020B0604020202020204" pitchFamily="34" charset="0"/>
              <a:buChar char="•"/>
            </a:pPr>
            <a:r>
              <a:rPr lang="en-GB" sz="1700" dirty="0">
                <a:latin typeface="Montserrat" panose="02000505000000020004" pitchFamily="2" charset="0"/>
              </a:rPr>
              <a:t>Asset Integrity &amp; Fabrication Maintenance Services</a:t>
            </a:r>
          </a:p>
        </p:txBody>
      </p:sp>
      <p:sp>
        <p:nvSpPr>
          <p:cNvPr id="22" name="TextBox 10"/>
          <p:cNvSpPr txBox="1"/>
          <p:nvPr/>
        </p:nvSpPr>
        <p:spPr>
          <a:xfrm>
            <a:off x="6466174" y="3672477"/>
            <a:ext cx="4773325" cy="1661993"/>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sz="1700" dirty="0">
                <a:latin typeface="Montserrat" panose="02000505000000020004" pitchFamily="2" charset="0"/>
              </a:rPr>
              <a:t>Man Power Services</a:t>
            </a:r>
          </a:p>
          <a:p>
            <a:pPr marL="285750" indent="-285750">
              <a:buFont typeface="Arial" panose="020B0604020202020204" pitchFamily="34" charset="0"/>
              <a:buChar char="•"/>
            </a:pPr>
            <a:r>
              <a:rPr lang="en-GB" sz="1700" dirty="0">
                <a:latin typeface="Montserrat" panose="02000505000000020004" pitchFamily="2" charset="0"/>
              </a:rPr>
              <a:t>Procurement</a:t>
            </a:r>
          </a:p>
          <a:p>
            <a:pPr marL="285750" indent="-285750">
              <a:buFont typeface="Arial" panose="020B0604020202020204" pitchFamily="34" charset="0"/>
              <a:buChar char="•"/>
            </a:pPr>
            <a:r>
              <a:rPr lang="en-GB" sz="1700" dirty="0">
                <a:latin typeface="Montserrat" panose="02000505000000020004" pitchFamily="2" charset="0"/>
              </a:rPr>
              <a:t>Equipment Leasing</a:t>
            </a:r>
          </a:p>
          <a:p>
            <a:pPr marL="285750" indent="-285750">
              <a:buFont typeface="Arial" panose="020B0604020202020204" pitchFamily="34" charset="0"/>
              <a:buChar char="•"/>
            </a:pPr>
            <a:r>
              <a:rPr lang="en-GB" sz="1700" dirty="0">
                <a:latin typeface="Montserrat" panose="02000505000000020004" pitchFamily="2" charset="0"/>
              </a:rPr>
              <a:t>Asset Life Extension Services</a:t>
            </a:r>
          </a:p>
          <a:p>
            <a:pPr marL="285750" indent="-285750">
              <a:buFont typeface="Arial" panose="020B0604020202020204" pitchFamily="34" charset="0"/>
              <a:buChar char="•"/>
            </a:pPr>
            <a:r>
              <a:rPr lang="en-GB" sz="1700" dirty="0">
                <a:latin typeface="Montserrat" panose="02000505000000020004" pitchFamily="2" charset="0"/>
              </a:rPr>
              <a:t>Electrical &amp; Instrumentation</a:t>
            </a:r>
          </a:p>
          <a:p>
            <a:pPr marL="285750" indent="-285750">
              <a:buFont typeface="Arial" panose="020B0604020202020204" pitchFamily="34" charset="0"/>
              <a:buChar char="•"/>
            </a:pPr>
            <a:endParaRPr lang="en-GB" sz="1700" dirty="0">
              <a:latin typeface="Montserrat" panose="02000505000000020004" pitchFamily="2" charset="0"/>
            </a:endParaRPr>
          </a:p>
        </p:txBody>
      </p:sp>
      <p:cxnSp>
        <p:nvCxnSpPr>
          <p:cNvPr id="24" name="Straight Connector 23"/>
          <p:cNvCxnSpPr/>
          <p:nvPr/>
        </p:nvCxnSpPr>
        <p:spPr>
          <a:xfrm>
            <a:off x="6189786" y="3000329"/>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 y="0"/>
            <a:ext cx="12192002" cy="98474"/>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952499" y="1781798"/>
            <a:ext cx="10287589" cy="769441"/>
          </a:xfrm>
          <a:prstGeom prst="rect">
            <a:avLst/>
          </a:prstGeom>
          <a:noFill/>
        </p:spPr>
        <p:txBody>
          <a:bodyPr wrap="square" rtlCol="0">
            <a:spAutoFit/>
          </a:bodyPr>
          <a:lstStyle/>
          <a:p>
            <a:pPr algn="ctr" fontAlgn="base"/>
            <a:r>
              <a:rPr lang="en-US" sz="2200" dirty="0">
                <a:solidFill>
                  <a:schemeClr val="tx2"/>
                </a:solidFill>
              </a:rPr>
              <a:t>We offer Professional Engineering, Procurement, Construction, Installation  (EPCI) Services.</a:t>
            </a:r>
          </a:p>
        </p:txBody>
      </p:sp>
      <p:sp>
        <p:nvSpPr>
          <p:cNvPr id="34" name="TextBox 33"/>
          <p:cNvSpPr txBox="1">
            <a:spLocks noChangeAspect="1" noChangeArrowheads="1"/>
          </p:cNvSpPr>
          <p:nvPr/>
        </p:nvSpPr>
        <p:spPr>
          <a:xfrm>
            <a:off x="4923543" y="980556"/>
            <a:ext cx="253248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3200" b="1" dirty="0"/>
              <a:t>What</a:t>
            </a:r>
            <a:r>
              <a:rPr lang="it-IT" altLang="it-IT" sz="3200" b="1" dirty="0">
                <a:solidFill>
                  <a:schemeClr val="accent2"/>
                </a:solidFill>
              </a:rPr>
              <a:t> We Do</a:t>
            </a:r>
          </a:p>
        </p:txBody>
      </p:sp>
      <p:cxnSp>
        <p:nvCxnSpPr>
          <p:cNvPr id="35" name="Straight Connector 34"/>
          <p:cNvCxnSpPr/>
          <p:nvPr/>
        </p:nvCxnSpPr>
        <p:spPr>
          <a:xfrm>
            <a:off x="1659384" y="1707812"/>
            <a:ext cx="883511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_x0000_t75"/>
          <p:cNvPicPr/>
          <p:nvPr/>
        </p:nvPicPr>
        <p:blipFill>
          <a:blip r:embed="rId2"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2507278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4571" y="1066986"/>
            <a:ext cx="6049108" cy="5047536"/>
          </a:xfrm>
          <a:prstGeom prst="rect">
            <a:avLst/>
          </a:prstGeom>
          <a:noFill/>
        </p:spPr>
        <p:txBody>
          <a:bodyPr wrap="square" rtlCol="0">
            <a:spAutoFit/>
          </a:bodyPr>
          <a:lstStyle/>
          <a:p>
            <a:pPr algn="just"/>
            <a:r>
              <a:rPr lang="en-US" sz="1400" b="1" dirty="0" smtClean="0">
                <a:effectLst/>
                <a:latin typeface="+mj-lt"/>
                <a:ea typeface="Arial" panose="020B0604020202020204" pitchFamily="34" charset="0"/>
                <a:cs typeface="Arial" panose="020B0604020202020204" pitchFamily="34" charset="0"/>
              </a:rPr>
              <a:t>TOPSTREAM GLOBAL SOLUTIONS LIMITED</a:t>
            </a:r>
            <a:r>
              <a:rPr lang="en-US" sz="1400" b="1" i="0" u="none" strike="noStrike" baseline="0" dirty="0" smtClean="0">
                <a:latin typeface="+mj-lt"/>
              </a:rPr>
              <a:t> </a:t>
            </a:r>
            <a:r>
              <a:rPr lang="en-US" sz="1400" b="0" i="0" u="none" strike="noStrike" baseline="0" dirty="0">
                <a:latin typeface="+mj-lt"/>
              </a:rPr>
              <a:t>offers in </a:t>
            </a:r>
            <a:r>
              <a:rPr lang="en-US" sz="1400" b="0" i="0" u="none" strike="noStrike" baseline="0" dirty="0" smtClean="0">
                <a:latin typeface="+mj-lt"/>
              </a:rPr>
              <a:t>construction and mechanical </a:t>
            </a:r>
            <a:r>
              <a:rPr lang="en-US" sz="1400" b="0" i="0" u="none" strike="noStrike" baseline="0" dirty="0">
                <a:latin typeface="+mj-lt"/>
              </a:rPr>
              <a:t>management is a total concept of Engineering, Procurement, Installation and Commissioning (EPIC), and our team of Civil </a:t>
            </a:r>
            <a:r>
              <a:rPr lang="en-US" sz="1400" dirty="0">
                <a:latin typeface="+mj-lt"/>
              </a:rPr>
              <a:t>E</a:t>
            </a:r>
            <a:r>
              <a:rPr lang="en-US" sz="1400" b="0" i="0" u="none" strike="noStrike" baseline="0" dirty="0">
                <a:latin typeface="+mj-lt"/>
              </a:rPr>
              <a:t>ngineers, Quantity </a:t>
            </a:r>
            <a:r>
              <a:rPr lang="en-US" sz="1400" dirty="0">
                <a:latin typeface="+mj-lt"/>
              </a:rPr>
              <a:t>S</a:t>
            </a:r>
            <a:r>
              <a:rPr lang="en-US" sz="1400" b="0" i="0" u="none" strike="noStrike" baseline="0" dirty="0">
                <a:latin typeface="+mj-lt"/>
              </a:rPr>
              <a:t>urveyors</a:t>
            </a:r>
            <a:r>
              <a:rPr lang="en-US" sz="1400" b="0" i="0" u="none" strike="noStrike" baseline="0" dirty="0" smtClean="0">
                <a:latin typeface="+mj-lt"/>
              </a:rPr>
              <a:t>, Welders, Painters, </a:t>
            </a:r>
            <a:r>
              <a:rPr lang="en-US" sz="1400" b="0" i="0" u="none" strike="noStrike" baseline="0" dirty="0">
                <a:latin typeface="+mj-lt"/>
              </a:rPr>
              <a:t>Architects and Technicians can handle projects from design to execution.</a:t>
            </a:r>
          </a:p>
          <a:p>
            <a:pPr algn="just"/>
            <a:endParaRPr lang="en-US" sz="1400" dirty="0">
              <a:latin typeface="+mj-lt"/>
            </a:endParaRPr>
          </a:p>
          <a:p>
            <a:pPr algn="just"/>
            <a:r>
              <a:rPr lang="en-US" sz="1400" b="0" i="0" u="none" strike="noStrike" baseline="0" dirty="0">
                <a:latin typeface="+mj-lt"/>
              </a:rPr>
              <a:t>We adhere to our principles of uncompromising quality and standards at</a:t>
            </a:r>
          </a:p>
          <a:p>
            <a:pPr algn="just"/>
            <a:r>
              <a:rPr lang="en-US" sz="1400" b="0" i="0" u="none" strike="noStrike" baseline="0" dirty="0">
                <a:latin typeface="+mj-lt"/>
              </a:rPr>
              <a:t>every stage of our activities and provide professional services to our client such as make them see that we are committed to quality and appreciable finishing and timely turn-in of the projects.</a:t>
            </a:r>
          </a:p>
          <a:p>
            <a:pPr algn="just"/>
            <a:endParaRPr lang="en-US" sz="1400" b="0" i="0" u="none" strike="noStrike" baseline="0" dirty="0">
              <a:latin typeface="+mj-lt"/>
            </a:endParaRPr>
          </a:p>
          <a:p>
            <a:pPr algn="just"/>
            <a:r>
              <a:rPr lang="en-US" sz="1400" b="0" i="0" u="none" strike="noStrike" baseline="0" dirty="0">
                <a:latin typeface="+mj-lt"/>
              </a:rPr>
              <a:t>We have excellent expertise in every field that we explore into and with</a:t>
            </a:r>
          </a:p>
          <a:p>
            <a:pPr algn="just"/>
            <a:r>
              <a:rPr lang="en-US" sz="1400" b="0" i="0" u="none" strike="noStrike" baseline="0" dirty="0">
                <a:latin typeface="+mj-lt"/>
              </a:rPr>
              <a:t>people as diversified and these in terms of experience </a:t>
            </a:r>
            <a:r>
              <a:rPr lang="en-US" sz="1400" b="0" i="0" u="none" strike="noStrike" baseline="0" dirty="0" smtClean="0">
                <a:latin typeface="+mj-lt"/>
              </a:rPr>
              <a:t>TGSL </a:t>
            </a:r>
            <a:r>
              <a:rPr lang="en-US" sz="1400" b="0" i="0" u="none" strike="noStrike" baseline="0" dirty="0">
                <a:latin typeface="+mj-lt"/>
              </a:rPr>
              <a:t>in indeed a</a:t>
            </a:r>
          </a:p>
          <a:p>
            <a:pPr algn="just"/>
            <a:r>
              <a:rPr lang="en-US" sz="1400" b="0" i="0" u="none" strike="noStrike" baseline="0" dirty="0">
                <a:latin typeface="+mj-lt"/>
              </a:rPr>
              <a:t>force to reckon with.</a:t>
            </a:r>
          </a:p>
          <a:p>
            <a:pPr algn="just"/>
            <a:endParaRPr lang="en-US" sz="1400" dirty="0">
              <a:latin typeface="+mj-lt"/>
            </a:endParaRPr>
          </a:p>
          <a:p>
            <a:pPr algn="just"/>
            <a:r>
              <a:rPr lang="en-US" sz="1400" dirty="0">
                <a:latin typeface="+mj-lt"/>
              </a:rPr>
              <a:t>Our Engineering Construction Services span through the following:</a:t>
            </a:r>
          </a:p>
          <a:p>
            <a:pPr algn="just"/>
            <a:endParaRPr lang="en-US" sz="1400" dirty="0">
              <a:latin typeface="+mj-lt"/>
            </a:endParaRPr>
          </a:p>
          <a:p>
            <a:pPr marL="285750" indent="-285750" algn="just">
              <a:buFont typeface="Arial" panose="020B0604020202020204" pitchFamily="34" charset="0"/>
              <a:buChar char="•"/>
            </a:pPr>
            <a:r>
              <a:rPr lang="en-US" sz="1400" dirty="0">
                <a:effectLst/>
                <a:latin typeface="+mj-lt"/>
                <a:ea typeface="Times New Roman" panose="02020603050405020304" pitchFamily="18" charset="0"/>
              </a:rPr>
              <a:t>Engineering designs, consultancy and supervision services</a:t>
            </a:r>
          </a:p>
          <a:p>
            <a:pPr marL="285750" indent="-285750" algn="just">
              <a:buFont typeface="Arial" panose="020B0604020202020204" pitchFamily="34" charset="0"/>
              <a:buChar char="•"/>
            </a:pPr>
            <a:r>
              <a:rPr lang="en-US" sz="1400" dirty="0">
                <a:latin typeface="+mj-lt"/>
              </a:rPr>
              <a:t>Facility, Drainage, Road, and Bridge </a:t>
            </a:r>
            <a:r>
              <a:rPr lang="en-US" sz="1400" dirty="0" smtClean="0">
                <a:latin typeface="+mj-lt"/>
              </a:rPr>
              <a:t>Construction</a:t>
            </a:r>
          </a:p>
          <a:p>
            <a:pPr marL="285750" indent="-285750" algn="just">
              <a:buFont typeface="Arial" panose="020B0604020202020204" pitchFamily="34" charset="0"/>
              <a:buChar char="•"/>
            </a:pPr>
            <a:r>
              <a:rPr lang="en-US" sz="1400" dirty="0" smtClean="0">
                <a:latin typeface="+mj-lt"/>
              </a:rPr>
              <a:t>Mechanical Fabrication</a:t>
            </a:r>
            <a:endParaRPr lang="en-US" sz="1400" dirty="0">
              <a:latin typeface="+mj-lt"/>
            </a:endParaRPr>
          </a:p>
          <a:p>
            <a:pPr marL="285750" indent="-285750" algn="just">
              <a:buFont typeface="Arial" panose="020B0604020202020204" pitchFamily="34" charset="0"/>
              <a:buChar char="•"/>
            </a:pPr>
            <a:r>
              <a:rPr lang="en-US" sz="1400" dirty="0">
                <a:latin typeface="+mj-lt"/>
              </a:rPr>
              <a:t>Pre-Cast Concrete Construction &amp; Installation</a:t>
            </a:r>
          </a:p>
          <a:p>
            <a:pPr marL="285750" indent="-285750" algn="just">
              <a:buFont typeface="Arial" panose="020B0604020202020204" pitchFamily="34" charset="0"/>
              <a:buChar char="•"/>
            </a:pPr>
            <a:r>
              <a:rPr lang="en-US" sz="1400" dirty="0">
                <a:latin typeface="+mj-lt"/>
              </a:rPr>
              <a:t>Foundation Excavation Construction Testing</a:t>
            </a:r>
          </a:p>
          <a:p>
            <a:pPr marL="285750" indent="-285750" algn="just">
              <a:buFont typeface="Arial" panose="020B0604020202020204" pitchFamily="34" charset="0"/>
              <a:buChar char="•"/>
            </a:pPr>
            <a:r>
              <a:rPr lang="en-US" sz="1400" dirty="0">
                <a:latin typeface="+mj-lt"/>
              </a:rPr>
              <a:t>Piling Foundation Works </a:t>
            </a:r>
          </a:p>
        </p:txBody>
      </p:sp>
      <p:sp>
        <p:nvSpPr>
          <p:cNvPr id="11" name="TextBox 10"/>
          <p:cNvSpPr txBox="1">
            <a:spLocks noChangeAspect="1" noChangeArrowheads="1"/>
          </p:cNvSpPr>
          <p:nvPr/>
        </p:nvSpPr>
        <p:spPr>
          <a:xfrm>
            <a:off x="534571" y="449492"/>
            <a:ext cx="6049108"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Engineering Construction </a:t>
            </a:r>
            <a:r>
              <a:rPr lang="it-IT" altLang="it-IT" sz="2500" b="1" dirty="0" smtClean="0">
                <a:solidFill>
                  <a:srgbClr val="FF0000"/>
                </a:solidFill>
              </a:rPr>
              <a:t>Solutions</a:t>
            </a:r>
            <a:endParaRPr lang="it-IT" altLang="it-IT" sz="2500" b="1" dirty="0">
              <a:solidFill>
                <a:srgbClr val="FF0000"/>
              </a:solidFill>
            </a:endParaRPr>
          </a:p>
        </p:txBody>
      </p:sp>
      <p:cxnSp>
        <p:nvCxnSpPr>
          <p:cNvPr id="12" name="Straight Connector 11"/>
          <p:cNvCxnSpPr>
            <a:cxnSpLocks/>
          </p:cNvCxnSpPr>
          <p:nvPr/>
        </p:nvCxnSpPr>
        <p:spPr>
          <a:xfrm>
            <a:off x="618977" y="909167"/>
            <a:ext cx="510657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image22.png">
            <a:extLst>
              <a:ext uri="{FF2B5EF4-FFF2-40B4-BE49-F238E27FC236}">
                <a16:creationId xmlns="" xmlns:a16="http://schemas.microsoft.com/office/drawing/2014/main" id="{E9FDA7C9-E587-EE4E-751B-4342BA8578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4487" y="183136"/>
            <a:ext cx="3880576" cy="2988982"/>
          </a:xfrm>
          <a:prstGeom prst="rect">
            <a:avLst/>
          </a:prstGeom>
        </p:spPr>
      </p:pic>
      <p:pic>
        <p:nvPicPr>
          <p:cNvPr id="9" name="_x0000_t75"/>
          <p:cNvPicPr/>
          <p:nvPr/>
        </p:nvPicPr>
        <p:blipFill>
          <a:blip r:embed="rId3" cstate="print"/>
          <a:srcRect/>
          <a:stretch/>
        </p:blipFill>
        <p:spPr>
          <a:xfrm>
            <a:off x="306864" y="6332560"/>
            <a:ext cx="962166" cy="511792"/>
          </a:xfrm>
          <a:prstGeom prst="rect">
            <a:avLst/>
          </a:prstGeom>
          <a:ln>
            <a:noFill/>
          </a:ln>
        </p:spPr>
      </p:pic>
      <p:pic>
        <p:nvPicPr>
          <p:cNvPr id="10" name="Picture 9" descr="C:\Users\JUSTLINK\AppData\Local\Packages\5319275A.WhatsAppDesktop_cv1g1gvanyjgm\TempState\4DE81D9105C85BCA6E6E4666E6DD536A\WhatsApp Image 2025-08-13 at 16.18.57_039b686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4487" y="3334366"/>
            <a:ext cx="3880576" cy="276618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031718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p:cNvSpPr txBox="1">
            <a:spLocks noChangeAspect="1" noChangeArrowheads="1"/>
          </p:cNvSpPr>
          <p:nvPr/>
        </p:nvSpPr>
        <p:spPr>
          <a:xfrm>
            <a:off x="534570" y="526127"/>
            <a:ext cx="7005224"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b="1" dirty="0">
                <a:solidFill>
                  <a:srgbClr val="002060"/>
                </a:solidFill>
              </a:rPr>
              <a:t>Environmental Study, Water Engineering &amp; </a:t>
            </a:r>
            <a:r>
              <a:rPr lang="it-IT" altLang="it-IT" b="1" dirty="0" smtClean="0">
                <a:solidFill>
                  <a:srgbClr val="FF0000"/>
                </a:solidFill>
              </a:rPr>
              <a:t>Management Solutions</a:t>
            </a:r>
            <a:endParaRPr lang="it-IT" altLang="it-IT" b="1" dirty="0">
              <a:solidFill>
                <a:srgbClr val="FF0000"/>
              </a:solidFill>
            </a:endParaRPr>
          </a:p>
        </p:txBody>
      </p:sp>
      <p:cxnSp>
        <p:nvCxnSpPr>
          <p:cNvPr id="12" name="Straight Connector 11"/>
          <p:cNvCxnSpPr>
            <a:cxnSpLocks/>
          </p:cNvCxnSpPr>
          <p:nvPr/>
        </p:nvCxnSpPr>
        <p:spPr>
          <a:xfrm>
            <a:off x="618977" y="1108634"/>
            <a:ext cx="671029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extBox 6">
            <a:extLst>
              <a:ext uri="{FF2B5EF4-FFF2-40B4-BE49-F238E27FC236}">
                <a16:creationId xmlns="" xmlns:a16="http://schemas.microsoft.com/office/drawing/2014/main" id="{49CDC2ED-6C37-4504-4196-37402F787BC3}"/>
              </a:ext>
            </a:extLst>
          </p:cNvPr>
          <p:cNvSpPr txBox="1"/>
          <p:nvPr/>
        </p:nvSpPr>
        <p:spPr>
          <a:xfrm>
            <a:off x="689317" y="1606094"/>
            <a:ext cx="5934458" cy="3323987"/>
          </a:xfrm>
          <a:prstGeom prst="rect">
            <a:avLst/>
          </a:prstGeom>
          <a:noFill/>
        </p:spPr>
        <p:txBody>
          <a:bodyPr wrap="square" rtlCol="0">
            <a:spAutoFit/>
          </a:bodyPr>
          <a:lstStyle/>
          <a:p>
            <a:pPr algn="just"/>
            <a:r>
              <a:rPr lang="en-US" sz="1400" b="1" i="1" dirty="0" smtClean="0">
                <a:latin typeface="+mj-lt"/>
                <a:ea typeface="Arial" panose="020B0604020202020204" pitchFamily="34" charset="0"/>
                <a:cs typeface="Arial" panose="020B0604020202020204" pitchFamily="34" charset="0"/>
              </a:rPr>
              <a:t>TOPSTREAM GLOBAL SOLUTIONS LIMITED</a:t>
            </a:r>
            <a:r>
              <a:rPr lang="en-US" sz="1400" b="1" i="1" dirty="0" smtClean="0">
                <a:effectLst/>
                <a:latin typeface="+mj-lt"/>
                <a:ea typeface="Arial" panose="020B0604020202020204" pitchFamily="34" charset="0"/>
                <a:cs typeface="Arial" panose="020B0604020202020204" pitchFamily="34" charset="0"/>
              </a:rPr>
              <a:t> </a:t>
            </a:r>
            <a:r>
              <a:rPr lang="en-GB" sz="1400" dirty="0">
                <a:solidFill>
                  <a:srgbClr val="000000"/>
                </a:solidFill>
                <a:effectLst/>
                <a:latin typeface="+mj-lt"/>
                <a:ea typeface="Times New Roman" panose="02020603050405020304" pitchFamily="18" charset="0"/>
              </a:rPr>
              <a:t>provides high quality water engineering and environmental services to our clients throughout Nigeria, particularly in Niger delta, with our experienced and qualified staff we have been designing and implementing practical solutions to meet clients' objectives for over 15 years. Our water engineering and environmental service ranges from:</a:t>
            </a:r>
            <a:endParaRPr lang="x-none" sz="1400" dirty="0">
              <a:effectLst/>
              <a:latin typeface="+mj-lt"/>
              <a:ea typeface="Times New Roman" panose="02020603050405020304" pitchFamily="18" charset="0"/>
            </a:endParaRPr>
          </a:p>
          <a:p>
            <a:pPr algn="just"/>
            <a:r>
              <a:rPr lang="en-GB" sz="1400" dirty="0">
                <a:solidFill>
                  <a:srgbClr val="000000"/>
                </a:solidFill>
                <a:effectLst/>
                <a:latin typeface="+mj-lt"/>
                <a:ea typeface="Times New Roman" panose="02020603050405020304" pitchFamily="18" charset="0"/>
              </a:rPr>
              <a:t>	</a:t>
            </a:r>
            <a:endParaRPr lang="x-none" sz="1400" dirty="0">
              <a:effectLst/>
              <a:latin typeface="+mj-lt"/>
              <a:ea typeface="Times New Roman" panose="02020603050405020304" pitchFamily="18" charset="0"/>
            </a:endParaRPr>
          </a:p>
          <a:p>
            <a:pPr marL="342900" lvl="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Preliminary survey for ground water, engineering report and recommendations.</a:t>
            </a:r>
          </a:p>
          <a:p>
            <a:pPr marL="342900" lvl="0" indent="-342900">
              <a:buFont typeface="Wingdings" panose="05000000000000000000" pitchFamily="2" charset="2"/>
              <a:buChar char=""/>
              <a:tabLst>
                <a:tab pos="800100" algn="l"/>
              </a:tabLst>
            </a:pPr>
            <a:r>
              <a:rPr lang="en-US" sz="1400" kern="100" dirty="0">
                <a:latin typeface="+mj-lt"/>
                <a:ea typeface="Calibri" panose="020F0502020204030204" pitchFamily="34" charset="0"/>
                <a:cs typeface="Times New Roman" panose="02020603050405020304" pitchFamily="18" charset="0"/>
              </a:rPr>
              <a:t>Soil remediation, s</a:t>
            </a:r>
            <a:r>
              <a:rPr lang="en-US" sz="1400" kern="100" dirty="0">
                <a:effectLst/>
                <a:latin typeface="+mj-lt"/>
                <a:ea typeface="Calibri" panose="020F0502020204030204" pitchFamily="34" charset="0"/>
                <a:cs typeface="Times New Roman" panose="02020603050405020304" pitchFamily="18" charset="0"/>
              </a:rPr>
              <a:t>pillage clean up &amp; containment services.</a:t>
            </a:r>
            <a:endParaRPr lang="en-US" sz="1400" kern="100" dirty="0">
              <a:latin typeface="+mj-lt"/>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Environmental Impact Assessment Study.</a:t>
            </a:r>
            <a:endParaRPr lang="x-none" sz="1400" kern="100" dirty="0">
              <a:effectLst/>
              <a:latin typeface="+mj-lt"/>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Borehole drilling, completion, Installation and Commissioning</a:t>
            </a:r>
            <a:endParaRPr lang="x-none" sz="1400" kern="100" dirty="0">
              <a:effectLst/>
              <a:latin typeface="+mj-lt"/>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Water distribution network, analysis and treatment system.</a:t>
            </a:r>
            <a:endParaRPr lang="x-none" sz="1400" kern="100" dirty="0">
              <a:effectLst/>
              <a:latin typeface="+mj-lt"/>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Expansion, upgrade &amp; maintenance services</a:t>
            </a:r>
            <a:endParaRPr lang="x-none" sz="1400" kern="100" dirty="0">
              <a:effectLst/>
              <a:latin typeface="+mj-lt"/>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tabLst>
                <a:tab pos="800100" algn="l"/>
              </a:tabLst>
            </a:pPr>
            <a:r>
              <a:rPr lang="en-US" sz="1400" kern="100" dirty="0">
                <a:effectLst/>
                <a:latin typeface="+mj-lt"/>
                <a:ea typeface="Calibri" panose="020F0502020204030204" pitchFamily="34" charset="0"/>
                <a:cs typeface="Times New Roman" panose="02020603050405020304" pitchFamily="18" charset="0"/>
              </a:rPr>
              <a:t>Underground water monitoring and flow direction study.</a:t>
            </a:r>
            <a:endParaRPr lang="x-none" sz="1400" kern="100" dirty="0">
              <a:effectLst/>
              <a:latin typeface="+mj-lt"/>
              <a:ea typeface="Calibri" panose="020F0502020204030204" pitchFamily="34" charset="0"/>
              <a:cs typeface="Times New Roman" panose="02020603050405020304" pitchFamily="18" charset="0"/>
            </a:endParaRPr>
          </a:p>
        </p:txBody>
      </p:sp>
      <p:pic>
        <p:nvPicPr>
          <p:cNvPr id="9" name="Picture 8" descr="Description: Water1">
            <a:extLst>
              <a:ext uri="{FF2B5EF4-FFF2-40B4-BE49-F238E27FC236}">
                <a16:creationId xmlns="" xmlns:a16="http://schemas.microsoft.com/office/drawing/2014/main" id="{B629902B-D659-6481-C6E8-0E3DC93063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03566" y="3268087"/>
            <a:ext cx="3978917" cy="2723280"/>
          </a:xfrm>
          <a:prstGeom prst="rect">
            <a:avLst/>
          </a:prstGeom>
          <a:noFill/>
          <a:ln>
            <a:noFill/>
          </a:ln>
        </p:spPr>
      </p:pic>
      <p:pic>
        <p:nvPicPr>
          <p:cNvPr id="10" name="_x0000_t75"/>
          <p:cNvPicPr/>
          <p:nvPr/>
        </p:nvPicPr>
        <p:blipFill>
          <a:blip r:embed="rId3" cstate="print"/>
          <a:srcRect/>
          <a:stretch/>
        </p:blipFill>
        <p:spPr>
          <a:xfrm>
            <a:off x="306864" y="6332560"/>
            <a:ext cx="962166" cy="511792"/>
          </a:xfrm>
          <a:prstGeom prst="rect">
            <a:avLst/>
          </a:prstGeom>
          <a:ln>
            <a:noFill/>
          </a:ln>
        </p:spPr>
      </p:pic>
      <p:pic>
        <p:nvPicPr>
          <p:cNvPr id="13" name="_x0000_t75"/>
          <p:cNvPicPr/>
          <p:nvPr/>
        </p:nvPicPr>
        <p:blipFill>
          <a:blip r:embed="rId4" cstate="print"/>
          <a:srcRect/>
          <a:stretch/>
        </p:blipFill>
        <p:spPr>
          <a:xfrm>
            <a:off x="7703566" y="526127"/>
            <a:ext cx="3978917" cy="2741960"/>
          </a:xfrm>
          <a:prstGeom prst="rect">
            <a:avLst/>
          </a:prstGeom>
          <a:ln>
            <a:noFill/>
          </a:ln>
        </p:spPr>
      </p:pic>
    </p:spTree>
    <p:extLst>
      <p:ext uri="{BB962C8B-B14F-4D97-AF65-F5344CB8AC3E}">
        <p14:creationId xmlns:p14="http://schemas.microsoft.com/office/powerpoint/2010/main" val="6618507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p:cNvSpPr txBox="1">
            <a:spLocks noChangeAspect="1" noChangeArrowheads="1"/>
          </p:cNvSpPr>
          <p:nvPr/>
        </p:nvSpPr>
        <p:spPr>
          <a:xfrm>
            <a:off x="534570" y="526127"/>
            <a:ext cx="5811639"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smtClean="0">
                <a:solidFill>
                  <a:srgbClr val="002060"/>
                </a:solidFill>
              </a:rPr>
              <a:t>Survey and Geotechnical Investigation </a:t>
            </a:r>
            <a:r>
              <a:rPr lang="it-IT" altLang="it-IT" sz="2000" b="1" dirty="0" smtClean="0">
                <a:solidFill>
                  <a:srgbClr val="FF0000"/>
                </a:solidFill>
              </a:rPr>
              <a:t>Solutions</a:t>
            </a:r>
            <a:endParaRPr lang="it-IT" altLang="it-IT" sz="2000" b="1" dirty="0">
              <a:solidFill>
                <a:srgbClr val="FF0000"/>
              </a:solidFill>
            </a:endParaRPr>
          </a:p>
        </p:txBody>
      </p:sp>
      <p:cxnSp>
        <p:nvCxnSpPr>
          <p:cNvPr id="12" name="Straight Connector 11"/>
          <p:cNvCxnSpPr>
            <a:cxnSpLocks/>
          </p:cNvCxnSpPr>
          <p:nvPr/>
        </p:nvCxnSpPr>
        <p:spPr>
          <a:xfrm>
            <a:off x="618977" y="1054042"/>
            <a:ext cx="60047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extBox 6">
            <a:extLst>
              <a:ext uri="{FF2B5EF4-FFF2-40B4-BE49-F238E27FC236}">
                <a16:creationId xmlns="" xmlns:a16="http://schemas.microsoft.com/office/drawing/2014/main" id="{49CDC2ED-6C37-4504-4196-37402F787BC3}"/>
              </a:ext>
            </a:extLst>
          </p:cNvPr>
          <p:cNvSpPr txBox="1"/>
          <p:nvPr/>
        </p:nvSpPr>
        <p:spPr>
          <a:xfrm>
            <a:off x="689317" y="1401374"/>
            <a:ext cx="5934458" cy="4031873"/>
          </a:xfrm>
          <a:prstGeom prst="rect">
            <a:avLst/>
          </a:prstGeom>
          <a:noFill/>
        </p:spPr>
        <p:txBody>
          <a:bodyPr wrap="square" rtlCol="0">
            <a:spAutoFit/>
          </a:bodyPr>
          <a:lstStyle/>
          <a:p>
            <a:pPr algn="just"/>
            <a:r>
              <a:rPr lang="en-US" sz="1400" b="1" dirty="0"/>
              <a:t>TGSL </a:t>
            </a:r>
            <a:r>
              <a:rPr lang="en-US" sz="1400" dirty="0"/>
              <a:t>undertakes a varied offshore/onshore survey and geotechnical service that achieves the desired goals of our reputable clients.  Our operations are backed by the assistance and technical collaboration of reputable companies and consultants. We continually provide accurate and economical measurements and interpretations from soil and water together with creative solutions to clients’ problems. </a:t>
            </a:r>
            <a:endParaRPr lang="en-US" sz="1400" dirty="0" smtClean="0"/>
          </a:p>
          <a:p>
            <a:pPr algn="just"/>
            <a:endParaRPr lang="en-US" sz="1400" dirty="0"/>
          </a:p>
          <a:p>
            <a:pPr algn="just"/>
            <a:r>
              <a:rPr lang="en-US" sz="1400" dirty="0" smtClean="0"/>
              <a:t>We offer the following services:</a:t>
            </a:r>
          </a:p>
          <a:p>
            <a:pPr algn="just"/>
            <a:r>
              <a:rPr lang="en-GB" sz="1400" dirty="0">
                <a:solidFill>
                  <a:srgbClr val="000000"/>
                </a:solidFill>
                <a:effectLst/>
                <a:latin typeface="+mj-lt"/>
                <a:ea typeface="Times New Roman" panose="02020603050405020304" pitchFamily="18" charset="0"/>
              </a:rPr>
              <a:t>	</a:t>
            </a:r>
            <a:endParaRPr lang="x-none" sz="1400" dirty="0">
              <a:effectLst/>
              <a:latin typeface="+mj-lt"/>
              <a:ea typeface="Times New Roman" panose="02020603050405020304" pitchFamily="18" charset="0"/>
            </a:endParaRPr>
          </a:p>
          <a:p>
            <a:pPr marL="285750" indent="-285750">
              <a:buFont typeface="Arial" pitchFamily="34" charset="0"/>
              <a:buChar char="•"/>
            </a:pPr>
            <a:r>
              <a:rPr lang="en-US" sz="1400" dirty="0"/>
              <a:t>Topographic Survey</a:t>
            </a:r>
          </a:p>
          <a:p>
            <a:pPr marL="285750" indent="-285750">
              <a:buFont typeface="Arial" pitchFamily="34" charset="0"/>
              <a:buChar char="•"/>
            </a:pPr>
            <a:r>
              <a:rPr lang="en-US" sz="1400" dirty="0"/>
              <a:t> </a:t>
            </a:r>
            <a:r>
              <a:rPr lang="en-US" sz="1400" dirty="0" smtClean="0"/>
              <a:t>Positioning </a:t>
            </a:r>
            <a:r>
              <a:rPr lang="en-US" sz="1400" dirty="0"/>
              <a:t>Engineering Services for Pipe Lay/Construction/Installation Barges, Rigs, DVS, Tug Management System, and others.</a:t>
            </a:r>
          </a:p>
          <a:p>
            <a:pPr marL="285750" indent="-285750">
              <a:buFont typeface="Arial" pitchFamily="34" charset="0"/>
              <a:buChar char="•"/>
            </a:pPr>
            <a:r>
              <a:rPr lang="en-US" sz="1400" dirty="0"/>
              <a:t> </a:t>
            </a:r>
            <a:r>
              <a:rPr lang="en-US" sz="1400" dirty="0" smtClean="0"/>
              <a:t>Hydrographic/Geophysical Survey Services</a:t>
            </a:r>
            <a:endParaRPr lang="en-US" sz="1400" dirty="0"/>
          </a:p>
          <a:p>
            <a:pPr marL="285750" indent="-285750">
              <a:buFont typeface="Arial" pitchFamily="34" charset="0"/>
              <a:buChar char="•"/>
            </a:pPr>
            <a:r>
              <a:rPr lang="en-US" sz="1400" dirty="0"/>
              <a:t> </a:t>
            </a:r>
            <a:r>
              <a:rPr lang="en-US" sz="1400" dirty="0" smtClean="0"/>
              <a:t>Site </a:t>
            </a:r>
            <a:r>
              <a:rPr lang="en-US" sz="1400" dirty="0"/>
              <a:t>Investigation</a:t>
            </a:r>
          </a:p>
          <a:p>
            <a:pPr marL="285750" indent="-285750">
              <a:buFont typeface="Arial" pitchFamily="34" charset="0"/>
              <a:buChar char="•"/>
            </a:pPr>
            <a:r>
              <a:rPr lang="en-US" sz="1400" dirty="0"/>
              <a:t> </a:t>
            </a:r>
            <a:r>
              <a:rPr lang="en-US" sz="1400" dirty="0" smtClean="0"/>
              <a:t>Soil stabilization</a:t>
            </a:r>
          </a:p>
          <a:p>
            <a:pPr marL="285750" indent="-285750">
              <a:buFont typeface="Arial" pitchFamily="34" charset="0"/>
              <a:buChar char="•"/>
            </a:pPr>
            <a:r>
              <a:rPr lang="en-US" sz="1400" dirty="0"/>
              <a:t>In-situ soil stress </a:t>
            </a:r>
            <a:r>
              <a:rPr lang="en-US" sz="1400" dirty="0" smtClean="0"/>
              <a:t>measurement</a:t>
            </a:r>
          </a:p>
          <a:p>
            <a:pPr marL="285750" indent="-285750">
              <a:buFont typeface="Arial" pitchFamily="34" charset="0"/>
              <a:buChar char="•"/>
            </a:pPr>
            <a:r>
              <a:rPr lang="en-US" sz="1400" dirty="0" smtClean="0"/>
              <a:t>Design</a:t>
            </a:r>
          </a:p>
          <a:p>
            <a:pPr marL="285750" indent="-285750">
              <a:buFont typeface="Arial" pitchFamily="34" charset="0"/>
              <a:buChar char="•"/>
            </a:pPr>
            <a:r>
              <a:rPr lang="en-US" sz="1400" dirty="0"/>
              <a:t>Sand </a:t>
            </a:r>
            <a:r>
              <a:rPr lang="en-US" sz="1400" dirty="0" smtClean="0"/>
              <a:t>Search</a:t>
            </a:r>
            <a:endParaRPr lang="x-none" sz="1400" kern="100" dirty="0">
              <a:effectLst/>
              <a:latin typeface="+mj-lt"/>
              <a:ea typeface="Calibri" panose="020F0502020204030204" pitchFamily="34" charset="0"/>
              <a:cs typeface="Times New Roman" panose="02020603050405020304" pitchFamily="18" charset="0"/>
            </a:endParaRPr>
          </a:p>
        </p:txBody>
      </p:sp>
      <p:pic>
        <p:nvPicPr>
          <p:cNvPr id="10" name="_x0000_t75"/>
          <p:cNvPicPr/>
          <p:nvPr/>
        </p:nvPicPr>
        <p:blipFill>
          <a:blip r:embed="rId2" cstate="print"/>
          <a:srcRect/>
          <a:stretch/>
        </p:blipFill>
        <p:spPr>
          <a:xfrm>
            <a:off x="306864" y="6332560"/>
            <a:ext cx="962166" cy="511792"/>
          </a:xfrm>
          <a:prstGeom prst="rect">
            <a:avLst/>
          </a:prstGeom>
          <a:ln>
            <a:noFill/>
          </a:ln>
        </p:spPr>
      </p:pic>
      <p:pic>
        <p:nvPicPr>
          <p:cNvPr id="15" name="_x0000_t75"/>
          <p:cNvPicPr/>
          <p:nvPr/>
        </p:nvPicPr>
        <p:blipFill>
          <a:blip r:embed="rId3" cstate="print"/>
          <a:srcRect/>
          <a:stretch/>
        </p:blipFill>
        <p:spPr>
          <a:xfrm>
            <a:off x="7644447" y="327546"/>
            <a:ext cx="3833320" cy="26476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_x0000_t75"/>
          <p:cNvPicPr/>
          <p:nvPr/>
        </p:nvPicPr>
        <p:blipFill>
          <a:blip r:embed="rId4" cstate="print"/>
          <a:srcRect/>
          <a:stretch/>
        </p:blipFill>
        <p:spPr>
          <a:xfrm>
            <a:off x="7753633" y="3217317"/>
            <a:ext cx="3724134" cy="236461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30371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p:cNvSpPr txBox="1">
            <a:spLocks noChangeAspect="1" noChangeArrowheads="1"/>
          </p:cNvSpPr>
          <p:nvPr/>
        </p:nvSpPr>
        <p:spPr>
          <a:xfrm>
            <a:off x="534570" y="660511"/>
            <a:ext cx="5948117"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a:solidFill>
                  <a:srgbClr val="002060"/>
                </a:solidFill>
              </a:rPr>
              <a:t>Electrical &amp; Instrumentation </a:t>
            </a:r>
            <a:r>
              <a:rPr lang="it-IT" altLang="it-IT" sz="2000" b="1" dirty="0" smtClean="0">
                <a:solidFill>
                  <a:srgbClr val="FF0000"/>
                </a:solidFill>
              </a:rPr>
              <a:t>Engineering Solutions</a:t>
            </a:r>
            <a:endParaRPr lang="it-IT" altLang="it-IT" sz="2000" b="1" dirty="0">
              <a:solidFill>
                <a:srgbClr val="FF0000"/>
              </a:solidFill>
            </a:endParaRPr>
          </a:p>
        </p:txBody>
      </p:sp>
      <p:cxnSp>
        <p:nvCxnSpPr>
          <p:cNvPr id="12" name="Straight Connector 11"/>
          <p:cNvCxnSpPr>
            <a:cxnSpLocks/>
          </p:cNvCxnSpPr>
          <p:nvPr/>
        </p:nvCxnSpPr>
        <p:spPr>
          <a:xfrm>
            <a:off x="618977" y="1200815"/>
            <a:ext cx="483928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Content Placeholder 2">
            <a:extLst>
              <a:ext uri="{FF2B5EF4-FFF2-40B4-BE49-F238E27FC236}">
                <a16:creationId xmlns="" xmlns:a16="http://schemas.microsoft.com/office/drawing/2014/main" id="{07D280D4-17B2-3BCD-E808-186AC0B8C878}"/>
              </a:ext>
            </a:extLst>
          </p:cNvPr>
          <p:cNvSpPr txBox="1">
            <a:spLocks/>
          </p:cNvSpPr>
          <p:nvPr/>
        </p:nvSpPr>
        <p:spPr>
          <a:xfrm>
            <a:off x="592593" y="1535853"/>
            <a:ext cx="6089562" cy="4265912"/>
          </a:xfrm>
          <a:prstGeom prst="rect">
            <a:avLst/>
          </a:prstGeom>
          <a:ln>
            <a:noFill/>
          </a:ln>
        </p:spPr>
        <p:txBody>
          <a:bodyPr vert="horz" lIns="91440" tIns="45720" rIns="91440" bIns="45720" numCol="1" spcCol="1828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sz="1200" b="1" dirty="0"/>
              <a:t>ELECTRICAL </a:t>
            </a:r>
          </a:p>
          <a:p>
            <a:pPr marL="0" indent="0" algn="just">
              <a:lnSpc>
                <a:spcPct val="120000"/>
              </a:lnSpc>
              <a:buFont typeface="Arial" panose="020B0604020202020204" pitchFamily="34" charset="0"/>
              <a:buNone/>
            </a:pPr>
            <a:r>
              <a:rPr lang="en-US" sz="1200" dirty="0"/>
              <a:t>You can rely on us for all your electrical works including engineering design loop check, cable trays, termination, glanding, solar panel installations, supervisions, and repairs. </a:t>
            </a:r>
          </a:p>
          <a:p>
            <a:pPr algn="just">
              <a:lnSpc>
                <a:spcPct val="120000"/>
              </a:lnSpc>
            </a:pPr>
            <a:r>
              <a:rPr lang="en-US" sz="1200" b="1" dirty="0"/>
              <a:t>TRANSMITTERS</a:t>
            </a:r>
          </a:p>
          <a:p>
            <a:pPr marL="0" indent="0" algn="just">
              <a:lnSpc>
                <a:spcPct val="120000"/>
              </a:lnSpc>
              <a:buFont typeface="Arial" panose="020B0604020202020204" pitchFamily="34" charset="0"/>
              <a:buNone/>
            </a:pPr>
            <a:r>
              <a:rPr lang="en-US" sz="1200" dirty="0"/>
              <a:t>Call us for all your transmitters projects requirements including engineering designs, installations, calibrations, loop check and repairs. </a:t>
            </a:r>
          </a:p>
          <a:p>
            <a:pPr algn="just">
              <a:lnSpc>
                <a:spcPct val="120000"/>
              </a:lnSpc>
            </a:pPr>
            <a:r>
              <a:rPr lang="en-US" sz="1200" b="1" dirty="0"/>
              <a:t>EXPERIENCED PERSONNEL</a:t>
            </a:r>
          </a:p>
          <a:p>
            <a:pPr marL="0" indent="0" algn="just">
              <a:lnSpc>
                <a:spcPct val="120000"/>
              </a:lnSpc>
              <a:buNone/>
            </a:pPr>
            <a:r>
              <a:rPr lang="en-US" sz="1200" dirty="0"/>
              <a:t>Our personnel experience, skills and dedications is our asset and strength in this field of Electrical, Instrumentation and Control Engineering. </a:t>
            </a:r>
          </a:p>
          <a:p>
            <a:pPr marL="0" indent="0" algn="just">
              <a:lnSpc>
                <a:spcPct val="120000"/>
              </a:lnSpc>
              <a:buNone/>
            </a:pPr>
            <a:r>
              <a:rPr lang="en-US" sz="1200" dirty="0"/>
              <a:t>This is the reason why we don’t play with anything that has to do with our personnel welfare so that they can serve our clients the best way they can. </a:t>
            </a:r>
          </a:p>
          <a:p>
            <a:pPr marL="0" indent="0" algn="just">
              <a:lnSpc>
                <a:spcPct val="120000"/>
              </a:lnSpc>
              <a:buNone/>
            </a:pPr>
            <a:r>
              <a:rPr lang="en-US" sz="1200" dirty="0"/>
              <a:t>You can trust for the best project execution and deliveries when you call us for all your electrical , instrumentations and control requirements </a:t>
            </a:r>
          </a:p>
          <a:p>
            <a:pPr marL="0" indent="0" algn="just">
              <a:lnSpc>
                <a:spcPct val="120000"/>
              </a:lnSpc>
              <a:buFont typeface="Arial" panose="020B0604020202020204" pitchFamily="34" charset="0"/>
              <a:buNone/>
            </a:pPr>
            <a:endParaRPr lang="en-US" sz="1200" dirty="0"/>
          </a:p>
          <a:p>
            <a:pPr lvl="1"/>
            <a:endParaRPr lang="en-US" sz="1400" dirty="0"/>
          </a:p>
        </p:txBody>
      </p:sp>
      <p:pic>
        <p:nvPicPr>
          <p:cNvPr id="8" name="Picture 7">
            <a:extLst>
              <a:ext uri="{FF2B5EF4-FFF2-40B4-BE49-F238E27FC236}">
                <a16:creationId xmlns="" xmlns:a16="http://schemas.microsoft.com/office/drawing/2014/main" id="{40774239-BDEA-8662-5F05-3D9EBE3A4927}"/>
              </a:ext>
            </a:extLst>
          </p:cNvPr>
          <p:cNvPicPr>
            <a:picLocks noChangeAspect="1"/>
          </p:cNvPicPr>
          <p:nvPr/>
        </p:nvPicPr>
        <p:blipFill>
          <a:blip r:embed="rId2"/>
          <a:stretch>
            <a:fillRect/>
          </a:stretch>
        </p:blipFill>
        <p:spPr>
          <a:xfrm>
            <a:off x="7793500" y="3657195"/>
            <a:ext cx="3521561" cy="2344978"/>
          </a:xfrm>
          <a:prstGeom prst="rect">
            <a:avLst/>
          </a:prstGeom>
        </p:spPr>
      </p:pic>
      <p:pic>
        <p:nvPicPr>
          <p:cNvPr id="5" name="Picture 4">
            <a:extLst>
              <a:ext uri="{FF2B5EF4-FFF2-40B4-BE49-F238E27FC236}">
                <a16:creationId xmlns="" xmlns:a16="http://schemas.microsoft.com/office/drawing/2014/main" id="{466DFEE2-40D3-4840-B360-BE6CD8384B25}"/>
              </a:ext>
            </a:extLst>
          </p:cNvPr>
          <p:cNvPicPr>
            <a:picLocks noChangeAspect="1"/>
          </p:cNvPicPr>
          <p:nvPr/>
        </p:nvPicPr>
        <p:blipFill>
          <a:blip r:embed="rId3"/>
          <a:stretch>
            <a:fillRect/>
          </a:stretch>
        </p:blipFill>
        <p:spPr>
          <a:xfrm>
            <a:off x="7793500" y="855827"/>
            <a:ext cx="3521560" cy="2654260"/>
          </a:xfrm>
          <a:prstGeom prst="rect">
            <a:avLst/>
          </a:prstGeom>
        </p:spPr>
      </p:pic>
      <p:pic>
        <p:nvPicPr>
          <p:cNvPr id="9" name="_x0000_t75"/>
          <p:cNvPicPr/>
          <p:nvPr/>
        </p:nvPicPr>
        <p:blipFill>
          <a:blip r:embed="rId4"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32732143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p:cNvSpPr txBox="1">
            <a:spLocks noChangeAspect="1" noChangeArrowheads="1"/>
          </p:cNvSpPr>
          <p:nvPr/>
        </p:nvSpPr>
        <p:spPr>
          <a:xfrm>
            <a:off x="534570" y="660511"/>
            <a:ext cx="6089562"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a:solidFill>
                  <a:srgbClr val="002060"/>
                </a:solidFill>
              </a:rPr>
              <a:t>Electrical &amp; Instrumentation </a:t>
            </a:r>
            <a:r>
              <a:rPr lang="it-IT" altLang="it-IT" sz="2000" b="1" dirty="0">
                <a:solidFill>
                  <a:srgbClr val="FF0000"/>
                </a:solidFill>
              </a:rPr>
              <a:t>Engineering Contd.</a:t>
            </a:r>
          </a:p>
        </p:txBody>
      </p:sp>
      <p:cxnSp>
        <p:nvCxnSpPr>
          <p:cNvPr id="12" name="Straight Connector 11"/>
          <p:cNvCxnSpPr>
            <a:cxnSpLocks/>
          </p:cNvCxnSpPr>
          <p:nvPr/>
        </p:nvCxnSpPr>
        <p:spPr>
          <a:xfrm>
            <a:off x="618977" y="1200815"/>
            <a:ext cx="568334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Content Placeholder 2">
            <a:extLst>
              <a:ext uri="{FF2B5EF4-FFF2-40B4-BE49-F238E27FC236}">
                <a16:creationId xmlns="" xmlns:a16="http://schemas.microsoft.com/office/drawing/2014/main" id="{9CA6B2F3-DF23-B572-F34F-F80D02E2189B}"/>
              </a:ext>
            </a:extLst>
          </p:cNvPr>
          <p:cNvSpPr>
            <a:spLocks noGrp="1"/>
          </p:cNvSpPr>
          <p:nvPr>
            <p:ph sz="half" idx="1"/>
          </p:nvPr>
        </p:nvSpPr>
        <p:spPr>
          <a:xfrm>
            <a:off x="748194" y="1485143"/>
            <a:ext cx="5347806" cy="4296468"/>
          </a:xfrm>
        </p:spPr>
        <p:txBody>
          <a:bodyPr>
            <a:normAutofit/>
          </a:bodyPr>
          <a:lstStyle/>
          <a:p>
            <a:pPr marL="0" indent="0">
              <a:buNone/>
            </a:pPr>
            <a:r>
              <a:rPr lang="en-US" sz="1200" b="1" dirty="0"/>
              <a:t>REPAIRS:</a:t>
            </a:r>
          </a:p>
          <a:p>
            <a:pPr lvl="1"/>
            <a:r>
              <a:rPr lang="en-US" sz="1200" dirty="0"/>
              <a:t>Repairs to the ASME and API standards</a:t>
            </a:r>
          </a:p>
          <a:p>
            <a:pPr lvl="1"/>
            <a:r>
              <a:rPr lang="en-US" sz="1200" dirty="0"/>
              <a:t>Installation of Solar Panels</a:t>
            </a:r>
          </a:p>
          <a:p>
            <a:pPr lvl="1"/>
            <a:r>
              <a:rPr lang="en-US" sz="1200" dirty="0"/>
              <a:t>Well trained staff</a:t>
            </a:r>
          </a:p>
          <a:p>
            <a:pPr lvl="1"/>
            <a:r>
              <a:rPr lang="en-US" sz="1200" dirty="0"/>
              <a:t>Experienced Staff</a:t>
            </a:r>
          </a:p>
          <a:p>
            <a:pPr lvl="1"/>
            <a:r>
              <a:rPr lang="en-US" sz="1200" dirty="0"/>
              <a:t>Provide best equipment</a:t>
            </a:r>
          </a:p>
          <a:p>
            <a:pPr lvl="1"/>
            <a:r>
              <a:rPr lang="en-US" sz="1200" dirty="0"/>
              <a:t>Make as new always</a:t>
            </a:r>
          </a:p>
          <a:p>
            <a:pPr marL="0" indent="0">
              <a:buNone/>
            </a:pPr>
            <a:r>
              <a:rPr lang="en-US" sz="1200" b="1" dirty="0"/>
              <a:t>SELL:</a:t>
            </a:r>
          </a:p>
          <a:p>
            <a:pPr lvl="1"/>
            <a:r>
              <a:rPr lang="en-US" sz="1200" dirty="0"/>
              <a:t>Take away all your headaches for sourcing</a:t>
            </a:r>
          </a:p>
          <a:p>
            <a:pPr lvl="1"/>
            <a:r>
              <a:rPr lang="x-none" sz="1200" dirty="0"/>
              <a:t>We </a:t>
            </a:r>
            <a:r>
              <a:rPr lang="en-US" sz="1200" dirty="0"/>
              <a:t>Represent good OEM for Solar Panels, </a:t>
            </a:r>
            <a:r>
              <a:rPr lang="en-US" sz="1200" dirty="0" err="1"/>
              <a:t>etc</a:t>
            </a:r>
            <a:endParaRPr lang="en-US" sz="1200" dirty="0"/>
          </a:p>
          <a:p>
            <a:pPr lvl="1"/>
            <a:r>
              <a:rPr lang="en-US" sz="1200" dirty="0"/>
              <a:t>Provide technical support to ensure right selection</a:t>
            </a:r>
          </a:p>
          <a:p>
            <a:pPr lvl="1"/>
            <a:r>
              <a:rPr lang="en-US" sz="1200" dirty="0"/>
              <a:t>Fast delivery</a:t>
            </a:r>
          </a:p>
          <a:p>
            <a:pPr lvl="1"/>
            <a:r>
              <a:rPr lang="en-US" sz="1200" dirty="0"/>
              <a:t>After sales support</a:t>
            </a:r>
          </a:p>
          <a:p>
            <a:pPr lvl="1"/>
            <a:endParaRPr lang="en-US" sz="1400" dirty="0"/>
          </a:p>
        </p:txBody>
      </p:sp>
      <p:pic>
        <p:nvPicPr>
          <p:cNvPr id="7" name="Content Placeholder 8">
            <a:extLst>
              <a:ext uri="{FF2B5EF4-FFF2-40B4-BE49-F238E27FC236}">
                <a16:creationId xmlns="" xmlns:a16="http://schemas.microsoft.com/office/drawing/2014/main" id="{32E00DBA-9C54-6B63-A15E-7CAF108B8A7A}"/>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987553" y="809489"/>
            <a:ext cx="3585470" cy="2619512"/>
          </a:xfrm>
        </p:spPr>
      </p:pic>
      <p:pic>
        <p:nvPicPr>
          <p:cNvPr id="4" name="Picture 3">
            <a:extLst>
              <a:ext uri="{FF2B5EF4-FFF2-40B4-BE49-F238E27FC236}">
                <a16:creationId xmlns="" xmlns:a16="http://schemas.microsoft.com/office/drawing/2014/main" id="{911F3493-719A-46E3-887F-44F30432C33A}"/>
              </a:ext>
            </a:extLst>
          </p:cNvPr>
          <p:cNvPicPr>
            <a:picLocks noChangeAspect="1"/>
          </p:cNvPicPr>
          <p:nvPr/>
        </p:nvPicPr>
        <p:blipFill>
          <a:blip r:embed="rId5"/>
          <a:stretch>
            <a:fillRect/>
          </a:stretch>
        </p:blipFill>
        <p:spPr>
          <a:xfrm>
            <a:off x="7987553" y="3633377"/>
            <a:ext cx="3585470" cy="2619512"/>
          </a:xfrm>
          <a:prstGeom prst="rect">
            <a:avLst/>
          </a:prstGeom>
        </p:spPr>
      </p:pic>
      <p:pic>
        <p:nvPicPr>
          <p:cNvPr id="9" name="_x0000_t75"/>
          <p:cNvPicPr/>
          <p:nvPr/>
        </p:nvPicPr>
        <p:blipFill>
          <a:blip r:embed="rId6"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10853790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1556" y="1856933"/>
            <a:ext cx="3908197" cy="2999232"/>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739598"/>
            <a:ext cx="6428936" cy="2585323"/>
          </a:xfrm>
          <a:prstGeom prst="rect">
            <a:avLst/>
          </a:prstGeom>
          <a:noFill/>
        </p:spPr>
        <p:txBody>
          <a:bodyPr wrap="square" rtlCol="0">
            <a:spAutoFit/>
          </a:bodyPr>
          <a:lstStyle/>
          <a:p>
            <a:pPr algn="just" fontAlgn="base"/>
            <a:r>
              <a:rPr lang="en-US" dirty="0"/>
              <a:t>Our pipeline and subsea engineering team is made up of very experienced personnel with many years of deep water experience.</a:t>
            </a:r>
          </a:p>
          <a:p>
            <a:pPr algn="just" fontAlgn="base"/>
            <a:endParaRPr lang="en-US" dirty="0"/>
          </a:p>
          <a:p>
            <a:pPr algn="just" fontAlgn="base"/>
            <a:r>
              <a:rPr lang="en-US" dirty="0" smtClean="0"/>
              <a:t>TOPSTREAM’s </a:t>
            </a:r>
            <a:r>
              <a:rPr lang="en-US" dirty="0"/>
              <a:t>strategic alliances with our international partners, allows us to engage cutting edge technology in delivering deep water engineering solutions which minimizes downtime, increases production and ensures that Client’s operations are successful.</a:t>
            </a:r>
          </a:p>
        </p:txBody>
      </p:sp>
      <p:sp>
        <p:nvSpPr>
          <p:cNvPr id="11" name="TextBox 10"/>
          <p:cNvSpPr txBox="1">
            <a:spLocks noChangeAspect="1" noChangeArrowheads="1"/>
          </p:cNvSpPr>
          <p:nvPr/>
        </p:nvSpPr>
        <p:spPr>
          <a:xfrm>
            <a:off x="534572" y="888780"/>
            <a:ext cx="6049108"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Pipeline &amp; Subsea </a:t>
            </a:r>
            <a:r>
              <a:rPr lang="it-IT" altLang="it-IT" sz="2500" b="1" dirty="0" smtClean="0">
                <a:solidFill>
                  <a:srgbClr val="002060"/>
                </a:solidFill>
              </a:rPr>
              <a:t>Engineering </a:t>
            </a:r>
            <a:r>
              <a:rPr lang="it-IT" altLang="it-IT" sz="2500" b="1" dirty="0" smtClean="0">
                <a:solidFill>
                  <a:srgbClr val="FF0000"/>
                </a:solidFill>
              </a:rPr>
              <a:t>Solutions</a:t>
            </a:r>
            <a:endParaRPr lang="it-IT" altLang="it-IT" sz="2500" b="1" dirty="0">
              <a:solidFill>
                <a:srgbClr val="FF0000"/>
              </a:solidFill>
            </a:endParaRPr>
          </a:p>
        </p:txBody>
      </p:sp>
      <p:cxnSp>
        <p:nvCxnSpPr>
          <p:cNvPr id="12" name="Straight Connector 11"/>
          <p:cNvCxnSpPr/>
          <p:nvPr/>
        </p:nvCxnSpPr>
        <p:spPr>
          <a:xfrm>
            <a:off x="633046" y="1406586"/>
            <a:ext cx="500809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_x0000_t75"/>
          <p:cNvPicPr/>
          <p:nvPr/>
        </p:nvPicPr>
        <p:blipFill>
          <a:blip r:embed="rId3"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103004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15301" y="1005630"/>
            <a:ext cx="6687861" cy="4443652"/>
          </a:xfrm>
          <a:prstGeom prst="rect">
            <a:avLst/>
          </a:prstGeom>
          <a:noFill/>
        </p:spPr>
        <p:txBody>
          <a:bodyPr wrap="square" rtlCol="0">
            <a:spAutoFit/>
          </a:bodyPr>
          <a:lstStyle/>
          <a:p>
            <a:pPr marL="0" marR="12700" algn="just">
              <a:lnSpc>
                <a:spcPct val="99000"/>
              </a:lnSpc>
              <a:spcBef>
                <a:spcPts val="0"/>
              </a:spcBef>
              <a:spcAft>
                <a:spcPts val="1000"/>
              </a:spcAft>
            </a:pPr>
            <a:r>
              <a:rPr lang="en-GB" sz="1500" b="1" dirty="0" smtClean="0">
                <a:effectLst/>
                <a:latin typeface="+mj-lt"/>
                <a:ea typeface="Verdana" panose="020B0604030504040204" pitchFamily="34" charset="0"/>
                <a:cs typeface="Times New Roman" panose="02020603050405020304" pitchFamily="18" charset="0"/>
              </a:rPr>
              <a:t>TOPSTREAM GLOBAL SOLUTIONS</a:t>
            </a:r>
            <a:r>
              <a:rPr lang="en-GB" sz="1500" dirty="0" smtClean="0">
                <a:latin typeface="+mj-lt"/>
                <a:ea typeface="Verdana" panose="020B0604030504040204" pitchFamily="34" charset="0"/>
                <a:cs typeface="Times New Roman" panose="02020603050405020304" pitchFamily="18" charset="0"/>
              </a:rPr>
              <a:t> </a:t>
            </a:r>
            <a:r>
              <a:rPr lang="en-GB" sz="1500" b="1" dirty="0" smtClean="0">
                <a:latin typeface="+mj-lt"/>
                <a:ea typeface="Verdana" panose="020B0604030504040204" pitchFamily="34" charset="0"/>
                <a:cs typeface="Times New Roman" panose="02020603050405020304" pitchFamily="18" charset="0"/>
              </a:rPr>
              <a:t>LIMITED</a:t>
            </a:r>
            <a:r>
              <a:rPr lang="en-GB" sz="1500" dirty="0" smtClean="0">
                <a:latin typeface="+mj-lt"/>
                <a:ea typeface="Verdana" panose="020B0604030504040204" pitchFamily="34" charset="0"/>
                <a:cs typeface="Times New Roman" panose="02020603050405020304" pitchFamily="18" charset="0"/>
              </a:rPr>
              <a:t> </a:t>
            </a:r>
            <a:r>
              <a:rPr lang="en-GB" sz="1500" dirty="0" smtClean="0">
                <a:effectLst/>
                <a:latin typeface="+mj-lt"/>
                <a:ea typeface="Verdana" panose="020B0604030504040204" pitchFamily="34" charset="0"/>
                <a:cs typeface="Times New Roman" panose="02020603050405020304" pitchFamily="18" charset="0"/>
              </a:rPr>
              <a:t>is </a:t>
            </a:r>
            <a:r>
              <a:rPr lang="en-GB" sz="1500" dirty="0">
                <a:effectLst/>
                <a:latin typeface="+mj-lt"/>
                <a:ea typeface="Verdana" panose="020B0604030504040204" pitchFamily="34" charset="0"/>
                <a:cs typeface="Times New Roman" panose="02020603050405020304" pitchFamily="18" charset="0"/>
              </a:rPr>
              <a:t>extensively involved in the procurement of process, instrumentation and automation equipment, mechanical and piping products/components for the oil and gas industry and general procurement services.</a:t>
            </a:r>
            <a:endParaRPr lang="en-US" sz="1500" dirty="0">
              <a:effectLst/>
              <a:latin typeface="+mj-lt"/>
              <a:ea typeface="Calibri" panose="020F0502020204030204" pitchFamily="34" charset="0"/>
              <a:cs typeface="Times New Roman" panose="02020603050405020304" pitchFamily="18" charset="0"/>
            </a:endParaRPr>
          </a:p>
          <a:p>
            <a:pPr marL="0" marR="0" algn="just">
              <a:lnSpc>
                <a:spcPct val="99000"/>
              </a:lnSpc>
              <a:spcBef>
                <a:spcPts val="0"/>
              </a:spcBef>
              <a:spcAft>
                <a:spcPts val="1000"/>
              </a:spcAft>
            </a:pPr>
            <a:r>
              <a:rPr lang="en-GB" sz="1500" dirty="0">
                <a:effectLst/>
                <a:latin typeface="+mj-lt"/>
                <a:ea typeface="Verdana" panose="020B0604030504040204" pitchFamily="34" charset="0"/>
                <a:cs typeface="Times New Roman" panose="02020603050405020304" pitchFamily="18" charset="0"/>
              </a:rPr>
              <a:t>Leveraging on our good business relationships with our foreign partners and robust financial base, we have the capacity to deliver our services for medium sized and mega oil and gas facilities. </a:t>
            </a:r>
            <a:endParaRPr lang="en-US" sz="1500" dirty="0">
              <a:effectLst/>
              <a:latin typeface="+mj-lt"/>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GB" sz="1500" dirty="0">
                <a:effectLst/>
                <a:latin typeface="+mj-lt"/>
                <a:ea typeface="Verdana" panose="020B0604030504040204" pitchFamily="34" charset="0"/>
                <a:cs typeface="Times New Roman" panose="02020603050405020304" pitchFamily="18" charset="0"/>
              </a:rPr>
              <a:t>Please find below more sales/services we render.</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tabLst>
                <a:tab pos="914400" algn="l"/>
                <a:tab pos="1409700" algn="l"/>
              </a:tabLst>
            </a:pPr>
            <a:r>
              <a:rPr lang="en-GB" sz="1500" dirty="0">
                <a:effectLst/>
                <a:latin typeface="+mj-lt"/>
                <a:ea typeface="Calibri" panose="020F0502020204030204" pitchFamily="34" charset="0"/>
                <a:cs typeface="Times New Roman" panose="02020603050405020304" pitchFamily="18" charset="0"/>
              </a:rPr>
              <a:t>Steel Valves and Fittings</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tabLst>
                <a:tab pos="914400" algn="l"/>
                <a:tab pos="1409700" algn="l"/>
              </a:tabLst>
            </a:pPr>
            <a:r>
              <a:rPr lang="en-GB" sz="1500" dirty="0">
                <a:effectLst/>
                <a:latin typeface="+mj-lt"/>
                <a:ea typeface="Calibri" panose="020F0502020204030204" pitchFamily="34" charset="0"/>
                <a:cs typeface="Times New Roman" panose="02020603050405020304" pitchFamily="18" charset="0"/>
              </a:rPr>
              <a:t>Line pipes</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tabLst>
                <a:tab pos="914400" algn="l"/>
                <a:tab pos="1409700" algn="l"/>
              </a:tabLst>
            </a:pPr>
            <a:r>
              <a:rPr lang="en-GB" sz="1500" dirty="0">
                <a:effectLst/>
                <a:latin typeface="+mj-lt"/>
                <a:ea typeface="Calibri" panose="020F0502020204030204" pitchFamily="34" charset="0"/>
                <a:cs typeface="Times New Roman" panose="02020603050405020304" pitchFamily="18" charset="0"/>
              </a:rPr>
              <a:t>Steel Plates and Grating</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tabLst>
                <a:tab pos="914400" algn="l"/>
                <a:tab pos="1409700" algn="l"/>
              </a:tabLst>
            </a:pPr>
            <a:r>
              <a:rPr lang="en-GB" sz="1500" dirty="0">
                <a:effectLst/>
                <a:latin typeface="+mj-lt"/>
                <a:ea typeface="Calibri" panose="020F0502020204030204" pitchFamily="34" charset="0"/>
                <a:cs typeface="Times New Roman" panose="02020603050405020304" pitchFamily="18" charset="0"/>
              </a:rPr>
              <a:t>Safety Wares and Equipment</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tabLst>
                <a:tab pos="914400" algn="l"/>
                <a:tab pos="1409700" algn="l"/>
              </a:tabLst>
            </a:pPr>
            <a:r>
              <a:rPr lang="en-GB" sz="1500" dirty="0">
                <a:effectLst/>
                <a:latin typeface="+mj-lt"/>
                <a:ea typeface="Calibri" panose="020F0502020204030204" pitchFamily="34" charset="0"/>
                <a:cs typeface="Times New Roman" panose="02020603050405020304" pitchFamily="18" charset="0"/>
              </a:rPr>
              <a:t>Corrosion Materials/Equipment</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10"/>
              </a:spcBef>
              <a:spcAft>
                <a:spcPts val="0"/>
              </a:spcAft>
              <a:buFont typeface="Symbol" panose="05050102010706020507" pitchFamily="18" charset="2"/>
              <a:buChar char=""/>
            </a:pPr>
            <a:r>
              <a:rPr lang="en-US" sz="1500" dirty="0">
                <a:effectLst/>
                <a:latin typeface="+mj-lt"/>
                <a:ea typeface="Calibri" panose="020F0502020204030204" pitchFamily="34" charset="0"/>
                <a:cs typeface="Calibri" panose="020F0502020204030204" pitchFamily="34" charset="0"/>
              </a:rPr>
              <a:t>Casing and </a:t>
            </a:r>
            <a:r>
              <a:rPr lang="en-US" sz="1500" spc="-80" dirty="0">
                <a:effectLst/>
                <a:latin typeface="+mj-lt"/>
                <a:ea typeface="Calibri" panose="020F0502020204030204" pitchFamily="34" charset="0"/>
                <a:cs typeface="Calibri" panose="020F0502020204030204" pitchFamily="34" charset="0"/>
              </a:rPr>
              <a:t>T</a:t>
            </a:r>
            <a:r>
              <a:rPr lang="en-US" sz="1500" dirty="0">
                <a:effectLst/>
                <a:latin typeface="+mj-lt"/>
                <a:ea typeface="Calibri" panose="020F0502020204030204" pitchFamily="34" charset="0"/>
                <a:cs typeface="Calibri" panose="020F0502020204030204" pitchFamily="34" charset="0"/>
              </a:rPr>
              <a:t>ubing (OC</a:t>
            </a:r>
            <a:r>
              <a:rPr lang="en-US" sz="1500" spc="-30" dirty="0">
                <a:effectLst/>
                <a:latin typeface="+mj-lt"/>
                <a:ea typeface="Calibri" panose="020F0502020204030204" pitchFamily="34" charset="0"/>
                <a:cs typeface="Calibri" panose="020F0502020204030204" pitchFamily="34" charset="0"/>
              </a:rPr>
              <a:t>T</a:t>
            </a:r>
            <a:r>
              <a:rPr lang="en-US" sz="1500" dirty="0">
                <a:effectLst/>
                <a:latin typeface="+mj-lt"/>
                <a:ea typeface="Calibri" panose="020F0502020204030204" pitchFamily="34" charset="0"/>
                <a:cs typeface="Calibri" panose="020F0502020204030204" pitchFamily="34" charset="0"/>
              </a:rPr>
              <a:t>G).</a:t>
            </a:r>
            <a:endParaRPr lang="en-US" sz="1500" dirty="0">
              <a:effectLst/>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10"/>
              </a:spcBef>
              <a:spcAft>
                <a:spcPts val="0"/>
              </a:spcAft>
              <a:buFont typeface="Symbol" panose="05050102010706020507" pitchFamily="18" charset="2"/>
              <a:buChar char=""/>
            </a:pPr>
            <a:r>
              <a:rPr lang="en-US" sz="1500" dirty="0">
                <a:effectLst/>
                <a:latin typeface="+mj-lt"/>
                <a:ea typeface="Calibri" panose="020F0502020204030204" pitchFamily="34" charset="0"/>
                <a:cs typeface="Calibri" panose="020F0502020204030204" pitchFamily="34" charset="0"/>
              </a:rPr>
              <a:t>Drilling Pipes and Drill Colla</a:t>
            </a:r>
            <a:r>
              <a:rPr lang="en-US" sz="1500" spc="-25" dirty="0">
                <a:effectLst/>
                <a:latin typeface="+mj-lt"/>
                <a:ea typeface="Calibri" panose="020F0502020204030204" pitchFamily="34" charset="0"/>
                <a:cs typeface="Calibri" panose="020F0502020204030204" pitchFamily="34" charset="0"/>
              </a:rPr>
              <a:t>r</a:t>
            </a:r>
            <a:r>
              <a:rPr lang="en-US" sz="1500" dirty="0">
                <a:effectLst/>
                <a:latin typeface="+mj-lt"/>
                <a:ea typeface="Calibri" panose="020F0502020204030204" pitchFamily="34" charset="0"/>
                <a:cs typeface="Calibri" panose="020F0502020204030204" pitchFamily="34" charset="0"/>
              </a:rPr>
              <a:t>s.</a:t>
            </a:r>
            <a:endParaRPr lang="en-US" sz="1500" dirty="0">
              <a:latin typeface="+mj-lt"/>
              <a:ea typeface="Calibri" panose="020F0502020204030204" pitchFamily="34" charset="0"/>
              <a:cs typeface="Times New Roman" panose="02020603050405020304" pitchFamily="18" charset="0"/>
            </a:endParaRPr>
          </a:p>
          <a:p>
            <a:pPr marL="342900" marR="0" lvl="0" indent="-342900" algn="just">
              <a:lnSpc>
                <a:spcPct val="115000"/>
              </a:lnSpc>
              <a:spcBef>
                <a:spcPts val="10"/>
              </a:spcBef>
              <a:spcAft>
                <a:spcPts val="0"/>
              </a:spcAft>
              <a:buFont typeface="Symbol" panose="05050102010706020507" pitchFamily="18" charset="2"/>
              <a:buChar char=""/>
            </a:pPr>
            <a:r>
              <a:rPr lang="en-GB" sz="1500" dirty="0">
                <a:effectLst/>
                <a:latin typeface="+mj-lt"/>
                <a:ea typeface="Calibri" panose="020F0502020204030204" pitchFamily="34" charset="0"/>
                <a:cs typeface="Calibri" panose="020F0502020204030204" pitchFamily="34" charset="0"/>
              </a:rPr>
              <a:t>Drill Pipes Handling </a:t>
            </a:r>
            <a:r>
              <a:rPr lang="en-GB" sz="1500" spc="-15" dirty="0">
                <a:effectLst/>
                <a:latin typeface="+mj-lt"/>
                <a:ea typeface="Calibri" panose="020F0502020204030204" pitchFamily="34" charset="0"/>
                <a:cs typeface="Calibri" panose="020F0502020204030204" pitchFamily="34" charset="0"/>
              </a:rPr>
              <a:t>t</a:t>
            </a:r>
            <a:r>
              <a:rPr lang="en-GB" sz="1500" dirty="0">
                <a:effectLst/>
                <a:latin typeface="+mj-lt"/>
                <a:ea typeface="Calibri" panose="020F0502020204030204" pitchFamily="34" charset="0"/>
                <a:cs typeface="Calibri" panose="020F0502020204030204" pitchFamily="34" charset="0"/>
              </a:rPr>
              <a:t>ools (Slips El</a:t>
            </a:r>
            <a:r>
              <a:rPr lang="en-GB" sz="1500" spc="-15" dirty="0">
                <a:effectLst/>
                <a:latin typeface="+mj-lt"/>
                <a:ea typeface="Calibri" panose="020F0502020204030204" pitchFamily="34" charset="0"/>
                <a:cs typeface="Calibri" panose="020F0502020204030204" pitchFamily="34" charset="0"/>
              </a:rPr>
              <a:t>e</a:t>
            </a:r>
            <a:r>
              <a:rPr lang="en-GB" sz="1500" spc="-20" dirty="0">
                <a:effectLst/>
                <a:latin typeface="+mj-lt"/>
                <a:ea typeface="Calibri" panose="020F0502020204030204" pitchFamily="34" charset="0"/>
                <a:cs typeface="Calibri" panose="020F0502020204030204" pitchFamily="34" charset="0"/>
              </a:rPr>
              <a:t>v</a:t>
            </a:r>
            <a:r>
              <a:rPr lang="en-GB" sz="1500" spc="-15" dirty="0">
                <a:effectLst/>
                <a:latin typeface="+mj-lt"/>
                <a:ea typeface="Calibri" panose="020F0502020204030204" pitchFamily="34" charset="0"/>
                <a:cs typeface="Calibri" panose="020F0502020204030204" pitchFamily="34" charset="0"/>
              </a:rPr>
              <a:t>at</a:t>
            </a:r>
            <a:r>
              <a:rPr lang="en-GB" sz="1500" dirty="0">
                <a:effectLst/>
                <a:latin typeface="+mj-lt"/>
                <a:ea typeface="Calibri" panose="020F0502020204030204" pitchFamily="34" charset="0"/>
                <a:cs typeface="Calibri" panose="020F0502020204030204" pitchFamily="34" charset="0"/>
              </a:rPr>
              <a:t>o</a:t>
            </a:r>
            <a:r>
              <a:rPr lang="en-GB" sz="1500" spc="-25" dirty="0">
                <a:effectLst/>
                <a:latin typeface="+mj-lt"/>
                <a:ea typeface="Calibri" panose="020F0502020204030204" pitchFamily="34" charset="0"/>
                <a:cs typeface="Calibri" panose="020F0502020204030204" pitchFamily="34" charset="0"/>
              </a:rPr>
              <a:t>r</a:t>
            </a:r>
            <a:r>
              <a:rPr lang="en-GB" sz="1500" dirty="0">
                <a:effectLst/>
                <a:latin typeface="+mj-lt"/>
                <a:ea typeface="Calibri" panose="020F0502020204030204" pitchFamily="34" charset="0"/>
                <a:cs typeface="Calibri" panose="020F0502020204030204" pitchFamily="34" charset="0"/>
              </a:rPr>
              <a:t>s, Sa</a:t>
            </a:r>
            <a:r>
              <a:rPr lang="en-GB" sz="1500" spc="-40" dirty="0">
                <a:effectLst/>
                <a:latin typeface="+mj-lt"/>
                <a:ea typeface="Calibri" panose="020F0502020204030204" pitchFamily="34" charset="0"/>
                <a:cs typeface="Calibri" panose="020F0502020204030204" pitchFamily="34" charset="0"/>
              </a:rPr>
              <a:t>f</a:t>
            </a:r>
            <a:r>
              <a:rPr lang="en-GB" sz="1500" dirty="0">
                <a:effectLst/>
                <a:latin typeface="+mj-lt"/>
                <a:ea typeface="Calibri" panose="020F0502020204030204" pitchFamily="34" charset="0"/>
                <a:cs typeface="Calibri" panose="020F0502020204030204" pitchFamily="34" charset="0"/>
              </a:rPr>
              <a:t>ety </a:t>
            </a:r>
            <a:endParaRPr lang="en-US" sz="1500" dirty="0">
              <a:latin typeface="+mj-lt"/>
            </a:endParaRPr>
          </a:p>
        </p:txBody>
      </p:sp>
      <p:sp>
        <p:nvSpPr>
          <p:cNvPr id="11" name="TextBox 10"/>
          <p:cNvSpPr txBox="1">
            <a:spLocks noChangeAspect="1" noChangeArrowheads="1"/>
          </p:cNvSpPr>
          <p:nvPr/>
        </p:nvSpPr>
        <p:spPr>
          <a:xfrm>
            <a:off x="415302" y="212037"/>
            <a:ext cx="6049108"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Pipeline </a:t>
            </a:r>
            <a:r>
              <a:rPr lang="it-IT" altLang="it-IT" sz="2500" b="1" dirty="0" smtClean="0">
                <a:solidFill>
                  <a:srgbClr val="002060"/>
                </a:solidFill>
              </a:rPr>
              <a:t>Procurement </a:t>
            </a:r>
            <a:r>
              <a:rPr lang="it-IT" altLang="it-IT" sz="2500" b="1" dirty="0" smtClean="0">
                <a:solidFill>
                  <a:srgbClr val="FF0000"/>
                </a:solidFill>
              </a:rPr>
              <a:t>Solutions</a:t>
            </a:r>
            <a:endParaRPr lang="it-IT" altLang="it-IT" sz="2500" b="1" dirty="0">
              <a:solidFill>
                <a:srgbClr val="FF0000"/>
              </a:solidFill>
            </a:endParaRPr>
          </a:p>
        </p:txBody>
      </p:sp>
      <p:cxnSp>
        <p:nvCxnSpPr>
          <p:cNvPr id="12" name="Straight Connector 11"/>
          <p:cNvCxnSpPr/>
          <p:nvPr/>
        </p:nvCxnSpPr>
        <p:spPr>
          <a:xfrm>
            <a:off x="534572" y="841547"/>
            <a:ext cx="5008099"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picture containing engine&#10;&#10;Description automatically generated">
            <a:extLst>
              <a:ext uri="{FF2B5EF4-FFF2-40B4-BE49-F238E27FC236}">
                <a16:creationId xmlns="" xmlns:a16="http://schemas.microsoft.com/office/drawing/2014/main" id="{E469D7F7-36BF-4FE1-BA15-3E41821F2F2D}"/>
              </a:ext>
            </a:extLst>
          </p:cNvPr>
          <p:cNvPicPr>
            <a:picLocks noChangeAspect="1"/>
          </p:cNvPicPr>
          <p:nvPr/>
        </p:nvPicPr>
        <p:blipFill>
          <a:blip r:embed="rId2"/>
          <a:stretch>
            <a:fillRect/>
          </a:stretch>
        </p:blipFill>
        <p:spPr>
          <a:xfrm>
            <a:off x="7645483" y="281127"/>
            <a:ext cx="4061679" cy="2830564"/>
          </a:xfrm>
          <a:prstGeom prst="rect">
            <a:avLst/>
          </a:prstGeom>
        </p:spPr>
      </p:pic>
      <p:pic>
        <p:nvPicPr>
          <p:cNvPr id="9" name="_x0000_t75"/>
          <p:cNvPicPr/>
          <p:nvPr/>
        </p:nvPicPr>
        <p:blipFill>
          <a:blip r:embed="rId3" cstate="print"/>
          <a:srcRect/>
          <a:stretch/>
        </p:blipFill>
        <p:spPr>
          <a:xfrm>
            <a:off x="306864" y="6332560"/>
            <a:ext cx="962166" cy="511792"/>
          </a:xfrm>
          <a:prstGeom prst="rect">
            <a:avLst/>
          </a:prstGeom>
          <a:ln>
            <a:noFill/>
          </a:ln>
        </p:spPr>
      </p:pic>
      <p:pic>
        <p:nvPicPr>
          <p:cNvPr id="10" name="_x0000_t75"/>
          <p:cNvPicPr/>
          <p:nvPr/>
        </p:nvPicPr>
        <p:blipFill>
          <a:blip r:embed="rId4" cstate="print">
            <a:extLst>
              <a:ext uri="{28A0092B-C50C-407E-A947-70E740481C1C}">
                <a14:useLocalDpi xmlns:a14="http://schemas.microsoft.com/office/drawing/2010/main" val="0"/>
              </a:ext>
            </a:extLst>
          </a:blip>
          <a:srcRect/>
          <a:stretch/>
        </p:blipFill>
        <p:spPr>
          <a:xfrm>
            <a:off x="7645484" y="3309817"/>
            <a:ext cx="4061679" cy="27770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895893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623" y="386573"/>
            <a:ext cx="3908197" cy="2977853"/>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739598"/>
            <a:ext cx="6428936" cy="3693319"/>
          </a:xfrm>
          <a:prstGeom prst="rect">
            <a:avLst/>
          </a:prstGeom>
          <a:noFill/>
        </p:spPr>
        <p:txBody>
          <a:bodyPr wrap="square" rtlCol="0">
            <a:spAutoFit/>
          </a:bodyPr>
          <a:lstStyle/>
          <a:p>
            <a:pPr algn="just" fontAlgn="base"/>
            <a:r>
              <a:rPr lang="en-US" dirty="0"/>
              <a:t>Our Process and Facilities Engineering team have worked on all phases of a typical project life cycle – Pre-FEED, FEED, Detailed Engineering and Production / Operations Support.</a:t>
            </a:r>
          </a:p>
          <a:p>
            <a:pPr algn="just" fontAlgn="base"/>
            <a:endParaRPr lang="en-US" dirty="0"/>
          </a:p>
          <a:p>
            <a:pPr algn="just" fontAlgn="base"/>
            <a:r>
              <a:rPr lang="en-US" dirty="0"/>
              <a:t>Our solutions include, but not limited to:</a:t>
            </a:r>
          </a:p>
          <a:p>
            <a:pPr marL="285750" indent="-285750" algn="just" fontAlgn="base">
              <a:buFont typeface="Arial" panose="020B0604020202020204" pitchFamily="34" charset="0"/>
              <a:buChar char="•"/>
            </a:pPr>
            <a:r>
              <a:rPr lang="en-US" dirty="0"/>
              <a:t>Process &amp; Facilities Engineering (Pre-FEED, FEED, DED)</a:t>
            </a:r>
          </a:p>
          <a:p>
            <a:pPr marL="285750" indent="-285750" algn="just" fontAlgn="base">
              <a:buFont typeface="Arial" panose="020B0604020202020204" pitchFamily="34" charset="0"/>
              <a:buChar char="•"/>
            </a:pPr>
            <a:r>
              <a:rPr lang="en-US" dirty="0"/>
              <a:t>Early Production facility (EPF)</a:t>
            </a:r>
          </a:p>
          <a:p>
            <a:pPr marL="285750" indent="-285750" algn="just" fontAlgn="base">
              <a:buFont typeface="Arial" panose="020B0604020202020204" pitchFamily="34" charset="0"/>
              <a:buChar char="•"/>
            </a:pPr>
            <a:r>
              <a:rPr lang="en-US" dirty="0"/>
              <a:t>Piping / Layout</a:t>
            </a:r>
          </a:p>
          <a:p>
            <a:pPr marL="285750" indent="-285750" algn="just" fontAlgn="base">
              <a:buFont typeface="Arial" panose="020B0604020202020204" pitchFamily="34" charset="0"/>
              <a:buChar char="•"/>
            </a:pPr>
            <a:r>
              <a:rPr lang="en-US" dirty="0"/>
              <a:t>Process Design Review / Process Optimization</a:t>
            </a:r>
          </a:p>
          <a:p>
            <a:pPr marL="285750" indent="-285750" algn="just" fontAlgn="base">
              <a:buFont typeface="Arial" panose="020B0604020202020204" pitchFamily="34" charset="0"/>
              <a:buChar char="•"/>
            </a:pPr>
            <a:r>
              <a:rPr lang="en-US" dirty="0"/>
              <a:t>Project Management</a:t>
            </a:r>
          </a:p>
          <a:p>
            <a:pPr marL="285750" indent="-285750" algn="just" fontAlgn="base">
              <a:buFont typeface="Arial" panose="020B0604020202020204" pitchFamily="34" charset="0"/>
              <a:buChar char="•"/>
            </a:pPr>
            <a:r>
              <a:rPr lang="en-US" dirty="0"/>
              <a:t>HAZOP, HAZID, SIL &amp; LOPA Studies</a:t>
            </a:r>
          </a:p>
          <a:p>
            <a:pPr marL="285750" indent="-285750" algn="just" fontAlgn="base">
              <a:buFont typeface="Arial" panose="020B0604020202020204" pitchFamily="34" charset="0"/>
              <a:buChar char="•"/>
            </a:pPr>
            <a:r>
              <a:rPr lang="en-US" dirty="0"/>
              <a:t>Technical Due Diligence</a:t>
            </a:r>
          </a:p>
          <a:p>
            <a:pPr marL="285750" indent="-285750" algn="just" fontAlgn="base">
              <a:buFont typeface="Arial" panose="020B0604020202020204" pitchFamily="34" charset="0"/>
              <a:buChar char="•"/>
            </a:pPr>
            <a:r>
              <a:rPr lang="en-US" dirty="0"/>
              <a:t>Technical Safety</a:t>
            </a:r>
          </a:p>
        </p:txBody>
      </p:sp>
      <p:sp>
        <p:nvSpPr>
          <p:cNvPr id="9" name="TextBox 8"/>
          <p:cNvSpPr txBox="1">
            <a:spLocks noChangeAspect="1" noChangeArrowheads="1"/>
          </p:cNvSpPr>
          <p:nvPr/>
        </p:nvSpPr>
        <p:spPr>
          <a:xfrm>
            <a:off x="534572" y="708270"/>
            <a:ext cx="6049108"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a:solidFill>
                  <a:srgbClr val="002060"/>
                </a:solidFill>
              </a:rPr>
              <a:t>Process and Facilities </a:t>
            </a:r>
            <a:r>
              <a:rPr lang="it-IT" altLang="it-IT" sz="2000" b="1" dirty="0" smtClean="0">
                <a:solidFill>
                  <a:srgbClr val="002060"/>
                </a:solidFill>
              </a:rPr>
              <a:t>Engineering </a:t>
            </a:r>
            <a:r>
              <a:rPr lang="it-IT" altLang="it-IT" sz="2000" b="1" dirty="0" smtClean="0">
                <a:solidFill>
                  <a:srgbClr val="FF0000"/>
                </a:solidFill>
              </a:rPr>
              <a:t>Solutions</a:t>
            </a:r>
            <a:endParaRPr lang="it-IT" altLang="it-IT" sz="2000" b="1" dirty="0">
              <a:solidFill>
                <a:srgbClr val="FF0000"/>
              </a:solidFill>
            </a:endParaRPr>
          </a:p>
        </p:txBody>
      </p:sp>
      <p:cxnSp>
        <p:nvCxnSpPr>
          <p:cNvPr id="10" name="Straight Connector 9"/>
          <p:cNvCxnSpPr/>
          <p:nvPr/>
        </p:nvCxnSpPr>
        <p:spPr>
          <a:xfrm flipV="1">
            <a:off x="633046" y="1273125"/>
            <a:ext cx="5597937" cy="223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2" name="_x0000_t75"/>
          <p:cNvPicPr/>
          <p:nvPr/>
        </p:nvPicPr>
        <p:blipFill>
          <a:blip r:embed="rId3" cstate="print"/>
          <a:srcRect/>
          <a:stretch/>
        </p:blipFill>
        <p:spPr>
          <a:xfrm>
            <a:off x="306864" y="6332560"/>
            <a:ext cx="962166" cy="511792"/>
          </a:xfrm>
          <a:prstGeom prst="rect">
            <a:avLst/>
          </a:prstGeom>
          <a:ln>
            <a:noFill/>
          </a:ln>
        </p:spPr>
      </p:pic>
      <p:pic>
        <p:nvPicPr>
          <p:cNvPr id="13" name="Picture 12"/>
          <p:cNvPicPr/>
          <p:nvPr/>
        </p:nvPicPr>
        <p:blipFill>
          <a:blip r:embed="rId4" cstate="print"/>
          <a:srcRect/>
          <a:stretch/>
        </p:blipFill>
        <p:spPr>
          <a:xfrm>
            <a:off x="7775622" y="3547348"/>
            <a:ext cx="3908198" cy="28807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17884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622" y="256708"/>
            <a:ext cx="3908197" cy="3066757"/>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542646"/>
            <a:ext cx="6428936" cy="4247317"/>
          </a:xfrm>
          <a:prstGeom prst="rect">
            <a:avLst/>
          </a:prstGeom>
          <a:noFill/>
        </p:spPr>
        <p:txBody>
          <a:bodyPr wrap="square" rtlCol="0">
            <a:spAutoFit/>
          </a:bodyPr>
          <a:lstStyle/>
          <a:p>
            <a:pPr algn="just" fontAlgn="base"/>
            <a:r>
              <a:rPr lang="en-US" dirty="0"/>
              <a:t>Improving the performance of assets is key in any facility and this can be achieved by the implementation of an optimum asset integrity management process.</a:t>
            </a:r>
          </a:p>
          <a:p>
            <a:pPr algn="just" fontAlgn="base"/>
            <a:endParaRPr lang="en-US" dirty="0"/>
          </a:p>
          <a:p>
            <a:pPr algn="just" fontAlgn="base"/>
            <a:r>
              <a:rPr lang="en-GB" sz="1800" dirty="0" smtClean="0">
                <a:effectLst/>
                <a:latin typeface="+mj-lt"/>
                <a:ea typeface="Verdana" panose="020B0604030504040204" pitchFamily="34" charset="0"/>
                <a:cs typeface="Times New Roman" panose="02020603050405020304" pitchFamily="18" charset="0"/>
              </a:rPr>
              <a:t>TOPSTREAM GLOBAL SOLUTIONS </a:t>
            </a:r>
            <a:r>
              <a:rPr lang="en-US" dirty="0"/>
              <a:t>helps its clients to optimize the viability of its assets by moving from a reactive to a proactive based integrity and reliability management thereby increasing revenue.</a:t>
            </a:r>
          </a:p>
          <a:p>
            <a:pPr algn="just" fontAlgn="base"/>
            <a:endParaRPr lang="en-US" dirty="0"/>
          </a:p>
          <a:p>
            <a:pPr algn="just" fontAlgn="base"/>
            <a:r>
              <a:rPr lang="en-US" dirty="0"/>
              <a:t>Our solutions include:</a:t>
            </a:r>
          </a:p>
          <a:p>
            <a:pPr marL="285750" indent="-285750" algn="just" fontAlgn="base">
              <a:buFont typeface="Arial" panose="020B0604020202020204" pitchFamily="34" charset="0"/>
              <a:buChar char="•"/>
            </a:pPr>
            <a:r>
              <a:rPr lang="en-US" dirty="0"/>
              <a:t>Fabrication Maintenance Services</a:t>
            </a:r>
          </a:p>
          <a:p>
            <a:pPr marL="285750" indent="-285750" algn="just" fontAlgn="base">
              <a:buFont typeface="Arial" panose="020B0604020202020204" pitchFamily="34" charset="0"/>
              <a:buChar char="•"/>
            </a:pPr>
            <a:r>
              <a:rPr lang="en-US" dirty="0"/>
              <a:t>Coating Services</a:t>
            </a:r>
          </a:p>
          <a:p>
            <a:pPr marL="285750" indent="-285750" algn="just" fontAlgn="base">
              <a:buFont typeface="Arial" panose="020B0604020202020204" pitchFamily="34" charset="0"/>
              <a:buChar char="•"/>
            </a:pPr>
            <a:r>
              <a:rPr lang="en-US" dirty="0"/>
              <a:t>Operating and Maintenance Review</a:t>
            </a:r>
          </a:p>
          <a:p>
            <a:pPr marL="285750" indent="-285750" algn="just" fontAlgn="base">
              <a:buFont typeface="Arial" panose="020B0604020202020204" pitchFamily="34" charset="0"/>
              <a:buChar char="•"/>
            </a:pPr>
            <a:r>
              <a:rPr lang="en-US" dirty="0"/>
              <a:t>Inspection Services</a:t>
            </a:r>
          </a:p>
          <a:p>
            <a:pPr marL="285750" indent="-285750" algn="just" fontAlgn="base">
              <a:buFont typeface="Arial" panose="020B0604020202020204" pitchFamily="34" charset="0"/>
              <a:buChar char="•"/>
            </a:pPr>
            <a:r>
              <a:rPr lang="en-US" dirty="0"/>
              <a:t>Material Selection &amp; Corrosion assessment</a:t>
            </a:r>
          </a:p>
        </p:txBody>
      </p:sp>
      <p:sp>
        <p:nvSpPr>
          <p:cNvPr id="9" name="TextBox 8"/>
          <p:cNvSpPr txBox="1">
            <a:spLocks noChangeAspect="1" noChangeArrowheads="1"/>
          </p:cNvSpPr>
          <p:nvPr/>
        </p:nvSpPr>
        <p:spPr>
          <a:xfrm>
            <a:off x="534572" y="640401"/>
            <a:ext cx="6794691"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a:solidFill>
                  <a:srgbClr val="002060"/>
                </a:solidFill>
              </a:rPr>
              <a:t>Asset Integrity &amp; Fabrication </a:t>
            </a:r>
            <a:r>
              <a:rPr lang="it-IT" altLang="it-IT" sz="2000" b="1" dirty="0" smtClean="0">
                <a:solidFill>
                  <a:srgbClr val="002060"/>
                </a:solidFill>
              </a:rPr>
              <a:t>Maintenance </a:t>
            </a:r>
            <a:r>
              <a:rPr lang="it-IT" altLang="it-IT" sz="2000" b="1" dirty="0" smtClean="0">
                <a:solidFill>
                  <a:srgbClr val="FF0000"/>
                </a:solidFill>
              </a:rPr>
              <a:t>Solutions</a:t>
            </a:r>
            <a:endParaRPr lang="it-IT" altLang="it-IT" sz="2000" b="1" dirty="0">
              <a:solidFill>
                <a:srgbClr val="FF0000"/>
              </a:solidFill>
            </a:endParaRPr>
          </a:p>
        </p:txBody>
      </p:sp>
      <p:cxnSp>
        <p:nvCxnSpPr>
          <p:cNvPr id="10" name="Straight Connector 9"/>
          <p:cNvCxnSpPr/>
          <p:nvPr/>
        </p:nvCxnSpPr>
        <p:spPr>
          <a:xfrm>
            <a:off x="633046" y="1261286"/>
            <a:ext cx="607724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_x0000_t75"/>
          <p:cNvPicPr/>
          <p:nvPr/>
        </p:nvPicPr>
        <p:blipFill>
          <a:blip r:embed="rId3" cstate="print"/>
          <a:srcRect/>
          <a:stretch/>
        </p:blipFill>
        <p:spPr>
          <a:xfrm>
            <a:off x="306864" y="6332560"/>
            <a:ext cx="962166" cy="511792"/>
          </a:xfrm>
          <a:prstGeom prst="rect">
            <a:avLst/>
          </a:prstGeom>
          <a:ln>
            <a:noFill/>
          </a:ln>
        </p:spPr>
      </p:pic>
      <p:pic>
        <p:nvPicPr>
          <p:cNvPr id="12" name="Picture 11"/>
          <p:cNvPicPr/>
          <p:nvPr/>
        </p:nvPicPr>
        <p:blipFill>
          <a:blip r:embed="rId4" cstate="print"/>
          <a:srcRect/>
          <a:stretch/>
        </p:blipFill>
        <p:spPr>
          <a:xfrm>
            <a:off x="7775623" y="3488595"/>
            <a:ext cx="3908196" cy="2819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7325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4680" y="164192"/>
            <a:ext cx="3908197" cy="3010485"/>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303499"/>
            <a:ext cx="6428936" cy="3970318"/>
          </a:xfrm>
          <a:prstGeom prst="rect">
            <a:avLst/>
          </a:prstGeom>
          <a:noFill/>
        </p:spPr>
        <p:txBody>
          <a:bodyPr wrap="square" rtlCol="0">
            <a:spAutoFit/>
          </a:bodyPr>
          <a:lstStyle/>
          <a:p>
            <a:pPr algn="just" fontAlgn="base"/>
            <a:r>
              <a:rPr lang="en-US" dirty="0"/>
              <a:t>We provide Industrial Equipment, Spare Parts in partnership with Original Equipment Manufacturers and Technical Partners for both one off order supplies and price agreement long term supplies, all following an integrated approach to procurement servicing.</a:t>
            </a:r>
          </a:p>
          <a:p>
            <a:pPr algn="just" fontAlgn="base"/>
            <a:endParaRPr lang="en-US" dirty="0"/>
          </a:p>
          <a:p>
            <a:pPr algn="just" fontAlgn="base"/>
            <a:r>
              <a:rPr lang="en-US" dirty="0"/>
              <a:t>Our technical teams are involved from the early equipment specification to provide preliminary cost estimates for early RFQ to vendor.</a:t>
            </a:r>
          </a:p>
          <a:p>
            <a:pPr algn="just" fontAlgn="base"/>
            <a:endParaRPr lang="en-US" dirty="0"/>
          </a:p>
          <a:p>
            <a:pPr algn="just" fontAlgn="base"/>
            <a:r>
              <a:rPr lang="en-US" dirty="0"/>
              <a:t>Also, our commercial and logistics teams play a key role to guarantee a hitch-free procurement process from Tender, Factory Acceptance Testing, Transportation &amp; Installation, Commissioning &amp; Start-up and Handover.</a:t>
            </a:r>
          </a:p>
        </p:txBody>
      </p:sp>
      <p:sp>
        <p:nvSpPr>
          <p:cNvPr id="9" name="TextBox 8"/>
          <p:cNvSpPr txBox="1">
            <a:spLocks noChangeAspect="1" noChangeArrowheads="1"/>
          </p:cNvSpPr>
          <p:nvPr/>
        </p:nvSpPr>
        <p:spPr>
          <a:xfrm>
            <a:off x="534572" y="406705"/>
            <a:ext cx="630232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smtClean="0">
                <a:solidFill>
                  <a:srgbClr val="002060"/>
                </a:solidFill>
              </a:rPr>
              <a:t>Procurement </a:t>
            </a:r>
            <a:r>
              <a:rPr lang="it-IT" altLang="it-IT" sz="2500" b="1" dirty="0" smtClean="0">
                <a:solidFill>
                  <a:srgbClr val="FF0000"/>
                </a:solidFill>
              </a:rPr>
              <a:t>Solutions</a:t>
            </a:r>
            <a:endParaRPr lang="it-IT" altLang="it-IT" sz="2500" b="1" dirty="0">
              <a:solidFill>
                <a:srgbClr val="FF0000"/>
              </a:solidFill>
            </a:endParaRPr>
          </a:p>
        </p:txBody>
      </p:sp>
      <p:cxnSp>
        <p:nvCxnSpPr>
          <p:cNvPr id="10" name="Straight Connector 9"/>
          <p:cNvCxnSpPr/>
          <p:nvPr/>
        </p:nvCxnSpPr>
        <p:spPr>
          <a:xfrm>
            <a:off x="633046" y="937735"/>
            <a:ext cx="216642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_x0000_t75"/>
          <p:cNvPicPr/>
          <p:nvPr/>
        </p:nvPicPr>
        <p:blipFill>
          <a:blip r:embed="rId3" cstate="print"/>
          <a:srcRect/>
          <a:stretch/>
        </p:blipFill>
        <p:spPr>
          <a:xfrm>
            <a:off x="306864" y="6332560"/>
            <a:ext cx="962166" cy="511792"/>
          </a:xfrm>
          <a:prstGeom prst="rect">
            <a:avLst/>
          </a:prstGeom>
          <a:ln>
            <a:noFill/>
          </a:ln>
        </p:spPr>
      </p:pic>
      <p:pic>
        <p:nvPicPr>
          <p:cNvPr id="13" name="_x0000_t75"/>
          <p:cNvPicPr/>
          <p:nvPr/>
        </p:nvPicPr>
        <p:blipFill>
          <a:blip r:embed="rId4" cstate="print">
            <a:extLst>
              <a:ext uri="{28A0092B-C50C-407E-A947-70E740481C1C}">
                <a14:useLocalDpi xmlns:a14="http://schemas.microsoft.com/office/drawing/2010/main" val="0"/>
              </a:ext>
            </a:extLst>
          </a:blip>
          <a:srcRect/>
          <a:stretch/>
        </p:blipFill>
        <p:spPr>
          <a:xfrm>
            <a:off x="7734680" y="3323465"/>
            <a:ext cx="3908197" cy="29630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83594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4572" y="1289851"/>
            <a:ext cx="6428936" cy="3416320"/>
          </a:xfrm>
          <a:prstGeom prst="rect">
            <a:avLst/>
          </a:prstGeom>
          <a:noFill/>
        </p:spPr>
        <p:txBody>
          <a:bodyPr wrap="square" rtlCol="0">
            <a:spAutoFit/>
          </a:bodyPr>
          <a:lstStyle/>
          <a:p>
            <a:r>
              <a:rPr lang="en-US" dirty="0"/>
              <a:t>At </a:t>
            </a:r>
            <a:r>
              <a:rPr lang="en-US" b="1" dirty="0" smtClean="0"/>
              <a:t>Topstream Global Solutions Limited</a:t>
            </a:r>
            <a:r>
              <a:rPr lang="en-US" dirty="0" smtClean="0"/>
              <a:t>, </a:t>
            </a:r>
            <a:r>
              <a:rPr lang="en-US" dirty="0"/>
              <a:t>we supply the </a:t>
            </a:r>
            <a:r>
              <a:rPr lang="en-US" dirty="0" smtClean="0"/>
              <a:t>following chemicals and  </a:t>
            </a:r>
            <a:r>
              <a:rPr lang="en-US" dirty="0"/>
              <a:t>industrial gases</a:t>
            </a:r>
            <a:r>
              <a:rPr lang="en-US" dirty="0" smtClean="0"/>
              <a:t>:</a:t>
            </a:r>
          </a:p>
          <a:p>
            <a:endParaRPr lang="en-US" dirty="0"/>
          </a:p>
          <a:p>
            <a:pPr marL="285750" indent="-285750">
              <a:buFont typeface="Arial" pitchFamily="34" charset="0"/>
              <a:buChar char="•"/>
            </a:pPr>
            <a:r>
              <a:rPr lang="en-US" dirty="0" smtClean="0"/>
              <a:t>Paints</a:t>
            </a:r>
          </a:p>
          <a:p>
            <a:pPr marL="285750" indent="-285750">
              <a:buFont typeface="Arial" pitchFamily="34" charset="0"/>
              <a:buChar char="•"/>
            </a:pPr>
            <a:r>
              <a:rPr lang="en-US" dirty="0"/>
              <a:t>Nitrogen </a:t>
            </a:r>
            <a:endParaRPr lang="en-US" dirty="0" smtClean="0"/>
          </a:p>
          <a:p>
            <a:pPr marL="285750" indent="-285750">
              <a:buFont typeface="Arial" pitchFamily="34" charset="0"/>
              <a:buChar char="•"/>
            </a:pPr>
            <a:r>
              <a:rPr lang="en-US" dirty="0" smtClean="0"/>
              <a:t>Oxygen </a:t>
            </a:r>
          </a:p>
          <a:p>
            <a:pPr marL="285750" indent="-285750">
              <a:buFont typeface="Arial" pitchFamily="34" charset="0"/>
              <a:buChar char="•"/>
            </a:pPr>
            <a:r>
              <a:rPr lang="en-US" dirty="0" smtClean="0"/>
              <a:t>Acetylene </a:t>
            </a:r>
          </a:p>
          <a:p>
            <a:pPr marL="285750" indent="-285750">
              <a:buFont typeface="Arial" pitchFamily="34" charset="0"/>
              <a:buChar char="•"/>
            </a:pPr>
            <a:r>
              <a:rPr lang="en-US" dirty="0" smtClean="0"/>
              <a:t>Argon</a:t>
            </a:r>
            <a:endParaRPr lang="en-US" dirty="0"/>
          </a:p>
          <a:p>
            <a:pPr marL="285750" indent="-285750">
              <a:buFont typeface="Arial" pitchFamily="34" charset="0"/>
              <a:buChar char="•"/>
            </a:pPr>
            <a:r>
              <a:rPr lang="en-US" dirty="0"/>
              <a:t>CO2</a:t>
            </a:r>
          </a:p>
          <a:p>
            <a:pPr marL="285750" indent="-285750">
              <a:buFont typeface="Arial" pitchFamily="34" charset="0"/>
              <a:buChar char="•"/>
            </a:pPr>
            <a:r>
              <a:rPr lang="en-US" dirty="0"/>
              <a:t> </a:t>
            </a:r>
            <a:r>
              <a:rPr lang="en-US" dirty="0" smtClean="0"/>
              <a:t>Refrigerants</a:t>
            </a:r>
            <a:endParaRPr lang="en-US" dirty="0"/>
          </a:p>
          <a:p>
            <a:pPr marL="285750" indent="-285750">
              <a:buFont typeface="Arial" pitchFamily="34" charset="0"/>
              <a:buChar char="•"/>
            </a:pPr>
            <a:r>
              <a:rPr lang="en-US" dirty="0"/>
              <a:t> </a:t>
            </a:r>
            <a:r>
              <a:rPr lang="en-US" dirty="0" smtClean="0"/>
              <a:t>Propane</a:t>
            </a:r>
            <a:endParaRPr lang="en-US" dirty="0"/>
          </a:p>
          <a:p>
            <a:pPr marL="285750" indent="-285750">
              <a:buFont typeface="Arial" pitchFamily="34" charset="0"/>
              <a:buChar char="•"/>
            </a:pPr>
            <a:r>
              <a:rPr lang="en-US" dirty="0"/>
              <a:t> </a:t>
            </a:r>
            <a:r>
              <a:rPr lang="en-US" dirty="0" smtClean="0"/>
              <a:t>Gas </a:t>
            </a:r>
            <a:r>
              <a:rPr lang="en-US" dirty="0"/>
              <a:t>Mixtures</a:t>
            </a:r>
          </a:p>
        </p:txBody>
      </p:sp>
      <p:sp>
        <p:nvSpPr>
          <p:cNvPr id="9" name="TextBox 8"/>
          <p:cNvSpPr txBox="1">
            <a:spLocks noChangeAspect="1" noChangeArrowheads="1"/>
          </p:cNvSpPr>
          <p:nvPr/>
        </p:nvSpPr>
        <p:spPr>
          <a:xfrm>
            <a:off x="534572" y="406705"/>
            <a:ext cx="630232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000" b="1" dirty="0" smtClean="0">
                <a:solidFill>
                  <a:srgbClr val="002060"/>
                </a:solidFill>
              </a:rPr>
              <a:t>Procurement &amp; Supply of Chemicals &amp; </a:t>
            </a:r>
            <a:r>
              <a:rPr lang="it-IT" altLang="it-IT" sz="2000" b="1" dirty="0" smtClean="0">
                <a:solidFill>
                  <a:srgbClr val="FF0000"/>
                </a:solidFill>
              </a:rPr>
              <a:t>Industrial Gases</a:t>
            </a:r>
            <a:endParaRPr lang="it-IT" altLang="it-IT" sz="2000" b="1" dirty="0">
              <a:solidFill>
                <a:srgbClr val="FF0000"/>
              </a:solidFill>
            </a:endParaRPr>
          </a:p>
        </p:txBody>
      </p:sp>
      <p:cxnSp>
        <p:nvCxnSpPr>
          <p:cNvPr id="10" name="Straight Connector 9"/>
          <p:cNvCxnSpPr/>
          <p:nvPr/>
        </p:nvCxnSpPr>
        <p:spPr>
          <a:xfrm>
            <a:off x="633046" y="814903"/>
            <a:ext cx="59997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_x0000_t75"/>
          <p:cNvPicPr/>
          <p:nvPr/>
        </p:nvPicPr>
        <p:blipFill>
          <a:blip r:embed="rId2" cstate="print"/>
          <a:srcRect/>
          <a:stretch/>
        </p:blipFill>
        <p:spPr>
          <a:xfrm>
            <a:off x="306864" y="6332560"/>
            <a:ext cx="962166" cy="511792"/>
          </a:xfrm>
          <a:prstGeom prst="rect">
            <a:avLst/>
          </a:prstGeom>
          <a:ln>
            <a:noFill/>
          </a:ln>
        </p:spPr>
      </p:pic>
      <p:pic>
        <p:nvPicPr>
          <p:cNvPr id="13" name="_x0000_t75"/>
          <p:cNvPicPr/>
          <p:nvPr/>
        </p:nvPicPr>
        <p:blipFill>
          <a:blip r:embed="rId3" cstate="print"/>
          <a:srcRect/>
          <a:stretch/>
        </p:blipFill>
        <p:spPr>
          <a:xfrm>
            <a:off x="7718046" y="396468"/>
            <a:ext cx="3896198" cy="2926997"/>
          </a:xfrm>
          <a:prstGeom prst="rect">
            <a:avLst/>
          </a:prstGeom>
          <a:ln>
            <a:noFill/>
          </a:ln>
          <a:effectLst>
            <a:outerShdw blurRad="292100" dist="139700" dir="2700000" algn="tl" rotWithShape="0">
              <a:srgbClr val="333333">
                <a:alpha val="65000"/>
              </a:srgbClr>
            </a:outerShdw>
          </a:effectLst>
        </p:spPr>
      </p:pic>
      <p:pic>
        <p:nvPicPr>
          <p:cNvPr id="14" name="_x0000_t75"/>
          <p:cNvPicPr/>
          <p:nvPr/>
        </p:nvPicPr>
        <p:blipFill>
          <a:blip r:embed="rId4" cstate="print">
            <a:extLst>
              <a:ext uri="{28A0092B-C50C-407E-A947-70E740481C1C}">
                <a14:useLocalDpi xmlns:a14="http://schemas.microsoft.com/office/drawing/2010/main" val="0"/>
              </a:ext>
            </a:extLst>
          </a:blip>
          <a:srcRect/>
          <a:stretch/>
        </p:blipFill>
        <p:spPr>
          <a:xfrm>
            <a:off x="7718046" y="3553108"/>
            <a:ext cx="3896198" cy="27333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0235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623" y="324842"/>
            <a:ext cx="3908197" cy="3036051"/>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739598"/>
            <a:ext cx="6428936" cy="3139321"/>
          </a:xfrm>
          <a:prstGeom prst="rect">
            <a:avLst/>
          </a:prstGeom>
          <a:noFill/>
        </p:spPr>
        <p:txBody>
          <a:bodyPr wrap="square" rtlCol="0">
            <a:spAutoFit/>
          </a:bodyPr>
          <a:lstStyle/>
          <a:p>
            <a:pPr algn="just" fontAlgn="base"/>
            <a:r>
              <a:rPr lang="en-US" dirty="0"/>
              <a:t>We offer a range of Facility Maintenance and Facility Life Extension Services, cutting across maintenance of Platform and Wellheads, Reliability, Availability &amp; Maintainability (RAM) Studies, Fault-Tree Analysis and Reliability Based Maintenance.</a:t>
            </a:r>
          </a:p>
          <a:p>
            <a:pPr algn="just" fontAlgn="base"/>
            <a:endParaRPr lang="en-US" dirty="0"/>
          </a:p>
          <a:p>
            <a:pPr algn="just" fontAlgn="base"/>
            <a:r>
              <a:rPr lang="en-US" dirty="0"/>
              <a:t>Our solutions include:</a:t>
            </a:r>
          </a:p>
          <a:p>
            <a:pPr marL="285750" indent="-285750" algn="just" fontAlgn="base">
              <a:buFont typeface="Arial" panose="020B0604020202020204" pitchFamily="34" charset="0"/>
              <a:buChar char="•"/>
            </a:pPr>
            <a:r>
              <a:rPr lang="en-US" dirty="0"/>
              <a:t>Reliability, Availability &amp; Maintainability Studies</a:t>
            </a:r>
          </a:p>
          <a:p>
            <a:pPr marL="285750" indent="-285750" algn="just" fontAlgn="base">
              <a:buFont typeface="Arial" panose="020B0604020202020204" pitchFamily="34" charset="0"/>
              <a:buChar char="•"/>
            </a:pPr>
            <a:r>
              <a:rPr lang="en-US" dirty="0"/>
              <a:t>Operating and Maintenance Review</a:t>
            </a:r>
          </a:p>
          <a:p>
            <a:pPr marL="285750" indent="-285750" algn="just" fontAlgn="base">
              <a:buFont typeface="Arial" panose="020B0604020202020204" pitchFamily="34" charset="0"/>
              <a:buChar char="•"/>
            </a:pPr>
            <a:r>
              <a:rPr lang="en-US" dirty="0"/>
              <a:t>Fault-Tree Analysis</a:t>
            </a:r>
          </a:p>
          <a:p>
            <a:pPr marL="285750" indent="-285750" algn="just" fontAlgn="base">
              <a:buFont typeface="Arial" panose="020B0604020202020204" pitchFamily="34" charset="0"/>
              <a:buChar char="•"/>
            </a:pPr>
            <a:r>
              <a:rPr lang="en-US" dirty="0"/>
              <a:t>Testing &amp; NDT</a:t>
            </a:r>
          </a:p>
        </p:txBody>
      </p:sp>
      <p:sp>
        <p:nvSpPr>
          <p:cNvPr id="9" name="Rectangle 8"/>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p:cNvSpPr txBox="1">
            <a:spLocks noChangeAspect="1" noChangeArrowheads="1"/>
          </p:cNvSpPr>
          <p:nvPr/>
        </p:nvSpPr>
        <p:spPr>
          <a:xfrm>
            <a:off x="534572" y="1011612"/>
            <a:ext cx="630232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Asset Life Extension </a:t>
            </a:r>
            <a:r>
              <a:rPr lang="it-IT" altLang="it-IT" sz="2500" b="1" dirty="0" smtClean="0">
                <a:solidFill>
                  <a:srgbClr val="FF0000"/>
                </a:solidFill>
              </a:rPr>
              <a:t>Solutions</a:t>
            </a:r>
            <a:endParaRPr lang="it-IT" altLang="it-IT" sz="2500" b="1" dirty="0">
              <a:solidFill>
                <a:srgbClr val="FF0000"/>
              </a:solidFill>
            </a:endParaRPr>
          </a:p>
        </p:txBody>
      </p:sp>
      <p:cxnSp>
        <p:nvCxnSpPr>
          <p:cNvPr id="12" name="Straight Connector 11"/>
          <p:cNvCxnSpPr/>
          <p:nvPr/>
        </p:nvCxnSpPr>
        <p:spPr>
          <a:xfrm>
            <a:off x="633046" y="1556714"/>
            <a:ext cx="4839286"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0" name="_x0000_t75"/>
          <p:cNvPicPr/>
          <p:nvPr/>
        </p:nvPicPr>
        <p:blipFill>
          <a:blip r:embed="rId3" cstate="print"/>
          <a:srcRect/>
          <a:stretch/>
        </p:blipFill>
        <p:spPr>
          <a:xfrm>
            <a:off x="306864" y="6332560"/>
            <a:ext cx="962166" cy="511792"/>
          </a:xfrm>
          <a:prstGeom prst="rect">
            <a:avLst/>
          </a:prstGeom>
          <a:ln>
            <a:noFill/>
          </a:ln>
        </p:spPr>
      </p:pic>
      <p:pic>
        <p:nvPicPr>
          <p:cNvPr id="13" name="_x0000_t75"/>
          <p:cNvPicPr/>
          <p:nvPr/>
        </p:nvPicPr>
        <p:blipFill>
          <a:blip r:embed="rId4" cstate="print"/>
          <a:srcRect/>
          <a:stretch/>
        </p:blipFill>
        <p:spPr>
          <a:xfrm>
            <a:off x="7775622" y="3538356"/>
            <a:ext cx="3908197" cy="27481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616378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1932589"/>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624" y="1824006"/>
            <a:ext cx="3886200" cy="3057483"/>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4572" y="1644062"/>
            <a:ext cx="6428936" cy="3416320"/>
          </a:xfrm>
          <a:prstGeom prst="rect">
            <a:avLst/>
          </a:prstGeom>
          <a:noFill/>
        </p:spPr>
        <p:txBody>
          <a:bodyPr wrap="square" rtlCol="0">
            <a:spAutoFit/>
          </a:bodyPr>
          <a:lstStyle/>
          <a:p>
            <a:pPr algn="just"/>
            <a:r>
              <a:rPr lang="en-US" dirty="0"/>
              <a:t>We are a trusted Manpower Servicing Company, providing word-class recruitment and manpower management services to the Nigerian Oil and Gas Industry. </a:t>
            </a:r>
          </a:p>
          <a:p>
            <a:pPr algn="just"/>
            <a:endParaRPr lang="en-US" dirty="0"/>
          </a:p>
          <a:p>
            <a:pPr algn="just"/>
            <a:r>
              <a:rPr lang="en-US" dirty="0"/>
              <a:t>Our experience and well-trained professional team has a clear understanding of Manpower recruitment, training and development.</a:t>
            </a:r>
          </a:p>
          <a:p>
            <a:pPr algn="just"/>
            <a:endParaRPr lang="en-US" dirty="0"/>
          </a:p>
          <a:p>
            <a:pPr algn="just" fontAlgn="base"/>
            <a:r>
              <a:rPr lang="en-US" dirty="0"/>
              <a:t>We support our clients with highly competent technical personnel, who go through a rigorous selection and vetting process and are available for either short or long-term placements.</a:t>
            </a:r>
          </a:p>
        </p:txBody>
      </p:sp>
      <p:sp>
        <p:nvSpPr>
          <p:cNvPr id="31" name="TextBox 30"/>
          <p:cNvSpPr txBox="1">
            <a:spLocks noChangeAspect="1" noChangeArrowheads="1"/>
          </p:cNvSpPr>
          <p:nvPr/>
        </p:nvSpPr>
        <p:spPr>
          <a:xfrm>
            <a:off x="534572" y="684887"/>
            <a:ext cx="630232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Manpower </a:t>
            </a:r>
            <a:r>
              <a:rPr lang="it-IT" altLang="it-IT" sz="2500" b="1" dirty="0" smtClean="0">
                <a:solidFill>
                  <a:srgbClr val="FF0000"/>
                </a:solidFill>
              </a:rPr>
              <a:t>Solutions</a:t>
            </a:r>
            <a:endParaRPr lang="it-IT" altLang="it-IT" sz="2500" b="1" dirty="0">
              <a:solidFill>
                <a:srgbClr val="FF0000"/>
              </a:solidFill>
            </a:endParaRPr>
          </a:p>
        </p:txBody>
      </p:sp>
      <p:cxnSp>
        <p:nvCxnSpPr>
          <p:cNvPr id="32" name="Straight Connector 31"/>
          <p:cNvCxnSpPr/>
          <p:nvPr/>
        </p:nvCxnSpPr>
        <p:spPr>
          <a:xfrm>
            <a:off x="633046" y="1311050"/>
            <a:ext cx="319336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_x0000_t75"/>
          <p:cNvPicPr/>
          <p:nvPr/>
        </p:nvPicPr>
        <p:blipFill>
          <a:blip r:embed="rId3" cstate="print"/>
          <a:srcRect/>
          <a:stretch/>
        </p:blipFill>
        <p:spPr>
          <a:xfrm>
            <a:off x="306864" y="6332560"/>
            <a:ext cx="962166" cy="511792"/>
          </a:xfrm>
          <a:prstGeom prst="rect">
            <a:avLst/>
          </a:prstGeom>
          <a:ln>
            <a:noFill/>
          </a:ln>
        </p:spPr>
      </p:pic>
    </p:spTree>
    <p:extLst>
      <p:ext uri="{BB962C8B-B14F-4D97-AF65-F5344CB8AC3E}">
        <p14:creationId xmlns:p14="http://schemas.microsoft.com/office/powerpoint/2010/main" val="32930550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4" name="Straight Connector 23"/>
          <p:cNvCxnSpPr/>
          <p:nvPr/>
        </p:nvCxnSpPr>
        <p:spPr>
          <a:xfrm>
            <a:off x="7329267" y="2041773"/>
            <a:ext cx="0" cy="2563384"/>
          </a:xfrm>
          <a:prstGeom prst="line">
            <a:avLst/>
          </a:prstGeom>
          <a:ln cmpd="sng"/>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34572" y="1528582"/>
            <a:ext cx="6428936" cy="4524315"/>
          </a:xfrm>
          <a:prstGeom prst="rect">
            <a:avLst/>
          </a:prstGeom>
          <a:noFill/>
        </p:spPr>
        <p:txBody>
          <a:bodyPr wrap="square" rtlCol="0">
            <a:spAutoFit/>
          </a:bodyPr>
          <a:lstStyle/>
          <a:p>
            <a:pPr algn="just"/>
            <a:r>
              <a:rPr lang="en-US" dirty="0"/>
              <a:t>We own an array of quality industrial equipment required for various Oil and Gas operations.</a:t>
            </a:r>
          </a:p>
          <a:p>
            <a:pPr algn="just"/>
            <a:endParaRPr lang="en-US" dirty="0"/>
          </a:p>
          <a:p>
            <a:pPr algn="just"/>
            <a:r>
              <a:rPr lang="en-US" dirty="0"/>
              <a:t>Our Equipment meet industry standards and carry all necessary quality and safety certifications.</a:t>
            </a:r>
          </a:p>
          <a:p>
            <a:pPr algn="just"/>
            <a:endParaRPr lang="en-US" dirty="0"/>
          </a:p>
          <a:p>
            <a:pPr algn="just"/>
            <a:r>
              <a:rPr lang="en-US" dirty="0"/>
              <a:t>They include, but not limited to:</a:t>
            </a:r>
          </a:p>
          <a:p>
            <a:pPr marL="285750" indent="-285750" algn="just">
              <a:buFont typeface="Arial" panose="020B0604020202020204" pitchFamily="34" charset="0"/>
              <a:buChar char="•"/>
            </a:pPr>
            <a:r>
              <a:rPr lang="en-US" dirty="0"/>
              <a:t>Cranes</a:t>
            </a:r>
          </a:p>
          <a:p>
            <a:pPr marL="285750" indent="-285750" algn="just">
              <a:buFont typeface="Arial" panose="020B0604020202020204" pitchFamily="34" charset="0"/>
              <a:buChar char="•"/>
            </a:pPr>
            <a:r>
              <a:rPr lang="en-US" dirty="0"/>
              <a:t>Excavators</a:t>
            </a:r>
          </a:p>
          <a:p>
            <a:pPr marL="285750" indent="-285750" algn="just">
              <a:buFont typeface="Arial" panose="020B0604020202020204" pitchFamily="34" charset="0"/>
              <a:buChar char="•"/>
            </a:pPr>
            <a:r>
              <a:rPr lang="en-US" dirty="0"/>
              <a:t>Bulldozers</a:t>
            </a:r>
          </a:p>
          <a:p>
            <a:pPr marL="285750" indent="-285750" algn="just">
              <a:buFont typeface="Arial" panose="020B0604020202020204" pitchFamily="34" charset="0"/>
              <a:buChar char="•"/>
            </a:pPr>
            <a:r>
              <a:rPr lang="en-US" dirty="0"/>
              <a:t>Barges</a:t>
            </a:r>
          </a:p>
          <a:p>
            <a:pPr marL="285750" indent="-285750" algn="just">
              <a:buFont typeface="Arial" panose="020B0604020202020204" pitchFamily="34" charset="0"/>
              <a:buChar char="•"/>
            </a:pPr>
            <a:r>
              <a:rPr lang="en-US" dirty="0"/>
              <a:t>House Boats</a:t>
            </a:r>
          </a:p>
          <a:p>
            <a:pPr marL="285750" indent="-285750" algn="just">
              <a:buFont typeface="Arial" panose="020B0604020202020204" pitchFamily="34" charset="0"/>
              <a:buChar char="•"/>
            </a:pPr>
            <a:r>
              <a:rPr lang="en-US" dirty="0"/>
              <a:t>Tugboats</a:t>
            </a:r>
          </a:p>
          <a:p>
            <a:pPr marL="285750" indent="-285750" algn="just">
              <a:buFont typeface="Arial" panose="020B0604020202020204" pitchFamily="34" charset="0"/>
              <a:buChar char="•"/>
            </a:pPr>
            <a:r>
              <a:rPr lang="en-US" dirty="0" smtClean="0"/>
              <a:t>Trucks</a:t>
            </a:r>
          </a:p>
          <a:p>
            <a:pPr marL="285750" indent="-285750" algn="just">
              <a:buFont typeface="Arial" panose="020B0604020202020204" pitchFamily="34" charset="0"/>
              <a:buChar char="•"/>
            </a:pPr>
            <a:r>
              <a:rPr lang="en-US" dirty="0" smtClean="0"/>
              <a:t>Compressors</a:t>
            </a:r>
          </a:p>
          <a:p>
            <a:pPr marL="285750" indent="-285750" algn="just">
              <a:buFont typeface="Arial" panose="020B0604020202020204" pitchFamily="34" charset="0"/>
              <a:buChar char="•"/>
            </a:pPr>
            <a:r>
              <a:rPr lang="en-US" dirty="0" smtClean="0"/>
              <a:t>Welding Machines</a:t>
            </a:r>
            <a:endParaRPr lang="en-US" dirty="0"/>
          </a:p>
        </p:txBody>
      </p:sp>
      <p:sp>
        <p:nvSpPr>
          <p:cNvPr id="9" name="TextBox 8"/>
          <p:cNvSpPr txBox="1">
            <a:spLocks noChangeAspect="1" noChangeArrowheads="1"/>
          </p:cNvSpPr>
          <p:nvPr/>
        </p:nvSpPr>
        <p:spPr>
          <a:xfrm>
            <a:off x="534572" y="744326"/>
            <a:ext cx="6302326" cy="629510"/>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altLang="it-IT" sz="2500" b="1" dirty="0">
                <a:solidFill>
                  <a:srgbClr val="002060"/>
                </a:solidFill>
              </a:rPr>
              <a:t>Equipment </a:t>
            </a:r>
            <a:r>
              <a:rPr lang="it-IT" altLang="it-IT" sz="2500" b="1" dirty="0" smtClean="0">
                <a:solidFill>
                  <a:srgbClr val="002060"/>
                </a:solidFill>
              </a:rPr>
              <a:t>Leasing </a:t>
            </a:r>
            <a:r>
              <a:rPr lang="it-IT" altLang="it-IT" sz="2500" b="1" dirty="0" smtClean="0">
                <a:solidFill>
                  <a:srgbClr val="FF0000"/>
                </a:solidFill>
              </a:rPr>
              <a:t>Solutions</a:t>
            </a:r>
            <a:endParaRPr lang="it-IT" altLang="it-IT" sz="2500" b="1" dirty="0">
              <a:solidFill>
                <a:srgbClr val="FF0000"/>
              </a:solidFill>
            </a:endParaRPr>
          </a:p>
        </p:txBody>
      </p:sp>
      <p:cxnSp>
        <p:nvCxnSpPr>
          <p:cNvPr id="10" name="Straight Connector 9"/>
          <p:cNvCxnSpPr/>
          <p:nvPr/>
        </p:nvCxnSpPr>
        <p:spPr>
          <a:xfrm>
            <a:off x="633046" y="1289428"/>
            <a:ext cx="312302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6286500"/>
            <a:ext cx="12192000" cy="571500"/>
          </a:xfrm>
          <a:prstGeom prst="rect">
            <a:avLst/>
          </a:prstGeom>
          <a:solidFill>
            <a:schemeClr val="accent2">
              <a:lumMod val="75000"/>
              <a:alpha val="9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_x0000_t75"/>
          <p:cNvPicPr/>
          <p:nvPr/>
        </p:nvPicPr>
        <p:blipFill>
          <a:blip r:embed="rId2" cstate="print"/>
          <a:srcRect/>
          <a:stretch/>
        </p:blipFill>
        <p:spPr>
          <a:xfrm>
            <a:off x="306864" y="6332560"/>
            <a:ext cx="962166" cy="511792"/>
          </a:xfrm>
          <a:prstGeom prst="rect">
            <a:avLst/>
          </a:prstGeom>
          <a:ln>
            <a:noFill/>
          </a:ln>
        </p:spPr>
      </p:pic>
      <p:grpSp>
        <p:nvGrpSpPr>
          <p:cNvPr id="2" name="1103"/>
          <p:cNvGrpSpPr>
            <a:grpSpLocks/>
          </p:cNvGrpSpPr>
          <p:nvPr/>
        </p:nvGrpSpPr>
        <p:grpSpPr bwMode="auto">
          <a:xfrm>
            <a:off x="5071967" y="3323465"/>
            <a:ext cx="6734175" cy="2771693"/>
            <a:chOff x="864" y="5488"/>
            <a:chExt cx="10606" cy="3943"/>
          </a:xfrm>
        </p:grpSpPr>
        <p:pic>
          <p:nvPicPr>
            <p:cNvPr id="7172" name="1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 y="5488"/>
              <a:ext cx="6034" cy="3943"/>
            </a:xfrm>
            <a:prstGeom prst="rect">
              <a:avLst/>
            </a:prstGeom>
            <a:noFill/>
            <a:extLst>
              <a:ext uri="{909E8E84-426E-40DD-AFC4-6F175D3DCCD1}">
                <a14:hiddenFill xmlns:a14="http://schemas.microsoft.com/office/drawing/2010/main">
                  <a:solidFill>
                    <a:srgbClr val="FFFFFF"/>
                  </a:solidFill>
                </a14:hiddenFill>
              </a:ext>
            </a:extLst>
          </p:spPr>
        </p:pic>
        <p:pic>
          <p:nvPicPr>
            <p:cNvPr id="7173" name="11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 y="5532"/>
              <a:ext cx="4867" cy="3898"/>
            </a:xfrm>
            <a:prstGeom prst="rect">
              <a:avLst/>
            </a:prstGeom>
            <a:noFill/>
            <a:extLst>
              <a:ext uri="{909E8E84-426E-40DD-AFC4-6F175D3DCCD1}">
                <a14:hiddenFill xmlns:a14="http://schemas.microsoft.com/office/drawing/2010/main">
                  <a:solidFill>
                    <a:srgbClr val="FFFFFF"/>
                  </a:solidFill>
                </a14:hiddenFill>
              </a:ext>
            </a:extLst>
          </p:spPr>
        </p:pic>
      </p:grpSp>
      <p:pic>
        <p:nvPicPr>
          <p:cNvPr id="7175" name="11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8752" y="243023"/>
            <a:ext cx="3927390" cy="286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6345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5A42FF5-1C62-42B8-A923-8DC9E93E9385}"/>
              </a:ext>
            </a:extLst>
          </p:cNvPr>
          <p:cNvSpPr>
            <a:spLocks noGrp="1"/>
          </p:cNvSpPr>
          <p:nvPr>
            <p:ph sz="half" idx="1"/>
          </p:nvPr>
        </p:nvSpPr>
        <p:spPr>
          <a:xfrm>
            <a:off x="1997612" y="1065678"/>
            <a:ext cx="8370277" cy="5630544"/>
          </a:xfrm>
        </p:spPr>
        <p:txBody>
          <a:bodyPr>
            <a:normAutofit fontScale="77500" lnSpcReduction="20000"/>
          </a:bodyPr>
          <a:lstStyle/>
          <a:p>
            <a:pPr marL="0" indent="0" algn="just">
              <a:lnSpc>
                <a:spcPct val="200000"/>
              </a:lnSpc>
            </a:pPr>
            <a:r>
              <a:rPr lang="en-GB" sz="1800" dirty="0">
                <a:effectLst/>
                <a:latin typeface="Arial" panose="020B0604020202020204" pitchFamily="34" charset="0"/>
                <a:ea typeface="Times New Roman" panose="02020603050405020304" pitchFamily="18" charset="0"/>
                <a:cs typeface="Arial" panose="020B0604020202020204" pitchFamily="34" charset="0"/>
              </a:rPr>
              <a:t>Safe Maintenance Plan have be put in place with the use of safe and practice maintenance procedure such as LOTO procedure.  LOTO (Lockout Tag out) is a procedure that is aimed at saving lives of worker who must work in industrial facilities.  The procedure would be aimed at ensuring that physical locks are made available for use on equipment that have the tendency to energize themselves.  Also tags would be made available, such as “</a:t>
            </a:r>
            <a:r>
              <a:rPr lang="en-GB" sz="1800" b="1" dirty="0">
                <a:effectLst/>
                <a:latin typeface="Arial" panose="020B0604020202020204" pitchFamily="34" charset="0"/>
                <a:ea typeface="Times New Roman" panose="02020603050405020304" pitchFamily="18" charset="0"/>
                <a:cs typeface="Arial" panose="020B0604020202020204" pitchFamily="34" charset="0"/>
              </a:rPr>
              <a:t>DO NOT OPERATE”</a:t>
            </a:r>
            <a:r>
              <a:rPr lang="en-GB" sz="1800" dirty="0">
                <a:effectLst/>
                <a:latin typeface="Arial" panose="020B0604020202020204" pitchFamily="34" charset="0"/>
                <a:ea typeface="Times New Roman" panose="02020603050405020304" pitchFamily="18" charset="0"/>
                <a:cs typeface="Arial" panose="020B0604020202020204" pitchFamily="34" charset="0"/>
              </a:rPr>
              <a:t> signs to be place on plant or equipment that is faulty or is currently undergoing various forms of maintenance activities.  The above mentioned procedure is aimed at achieving zero accident performance in our various worksites.  Maintenance record would be provided and a data base created so as to enhance periodic maintenance.  All other safe engineering control measure will be put in place during maintenance.</a:t>
            </a:r>
            <a:endParaRPr lang="x-none" sz="1800" dirty="0">
              <a:effectLst/>
              <a:latin typeface="Arial" panose="020B0604020202020204" pitchFamily="34" charset="0"/>
              <a:ea typeface="Times New Roman" panose="02020603050405020304" pitchFamily="18" charset="0"/>
              <a:cs typeface="Arial" panose="020B0604020202020204" pitchFamily="34" charset="0"/>
            </a:endParaRPr>
          </a:p>
          <a:p>
            <a:r>
              <a:rPr lang="en-GB" sz="1800" dirty="0">
                <a:effectLst/>
                <a:latin typeface="Arial" panose="020B0604020202020204" pitchFamily="34" charset="0"/>
                <a:ea typeface="Times New Roman" panose="02020603050405020304" pitchFamily="18" charset="0"/>
                <a:cs typeface="Arial" panose="020B0604020202020204" pitchFamily="34" charset="0"/>
              </a:rPr>
              <a:t>Same procedure applies to maintenance of pumps and other equipment.</a:t>
            </a:r>
          </a:p>
          <a:p>
            <a:endParaRPr lang="en-GB" dirty="0">
              <a:latin typeface="Arial" panose="020B0604020202020204" pitchFamily="34" charset="0"/>
              <a:ea typeface="Times New Roman" panose="02020603050405020304" pitchFamily="18" charset="0"/>
              <a:cs typeface="Arial" panose="020B0604020202020204" pitchFamily="34" charset="0"/>
            </a:endParaRPr>
          </a:p>
          <a:p>
            <a:pPr marL="0" indent="0" algn="ctr">
              <a:spcBef>
                <a:spcPts val="0"/>
              </a:spcBef>
              <a:buNone/>
            </a:pPr>
            <a:r>
              <a:rPr lang="en-US" sz="1800" b="1" i="1" dirty="0" smtClean="0">
                <a:effectLst/>
                <a:latin typeface="Times New Roman" panose="02020603050405020304" pitchFamily="18" charset="0"/>
                <a:ea typeface="Times New Roman" panose="02020603050405020304" pitchFamily="18" charset="0"/>
              </a:rPr>
              <a:t>Signed</a:t>
            </a:r>
            <a:endParaRPr lang="en-US" sz="1800" b="1" i="1" dirty="0">
              <a:effectLst/>
              <a:latin typeface="Times New Roman" panose="02020603050405020304" pitchFamily="18" charset="0"/>
              <a:ea typeface="Times New Roman" panose="02020603050405020304" pitchFamily="18" charset="0"/>
            </a:endParaRPr>
          </a:p>
          <a:p>
            <a:pPr marL="0" indent="0" algn="ctr">
              <a:spcBef>
                <a:spcPts val="0"/>
              </a:spcBef>
              <a:buNone/>
            </a:pPr>
            <a:r>
              <a:rPr lang="en-US" b="1" i="1" dirty="0" smtClean="0">
                <a:latin typeface="Times New Roman" panose="02020603050405020304" pitchFamily="18" charset="0"/>
                <a:ea typeface="Times New Roman" panose="02020603050405020304" pitchFamily="18" charset="0"/>
              </a:rPr>
              <a:t>Management</a:t>
            </a:r>
            <a:endParaRPr lang="x-none" sz="1800" b="1" i="1" dirty="0">
              <a:effectLst/>
              <a:latin typeface="Times New Roman" panose="02020603050405020304" pitchFamily="18" charset="0"/>
              <a:ea typeface="Times New Roman" panose="02020603050405020304" pitchFamily="18" charset="0"/>
            </a:endParaRPr>
          </a:p>
          <a:p>
            <a:pPr marL="0" indent="0" algn="ctr">
              <a:buNone/>
            </a:pP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630021" y="332921"/>
            <a:ext cx="4121279" cy="516831"/>
          </a:xfrm>
        </p:spPr>
        <p:txBody>
          <a:bodyPr>
            <a:normAutofit fontScale="90000"/>
          </a:bodyPr>
          <a:lstStyle/>
          <a:p>
            <a:pPr algn="ctr"/>
            <a:r>
              <a:rPr lang="en-US" sz="2800" b="1" dirty="0">
                <a:solidFill>
                  <a:srgbClr val="002060"/>
                </a:solidFill>
              </a:rPr>
              <a:t>Maintenance Plan &amp; Policy</a:t>
            </a:r>
          </a:p>
        </p:txBody>
      </p:sp>
    </p:spTree>
    <p:extLst>
      <p:ext uri="{BB962C8B-B14F-4D97-AF65-F5344CB8AC3E}">
        <p14:creationId xmlns:p14="http://schemas.microsoft.com/office/powerpoint/2010/main" val="14757154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5A42FF5-1C62-42B8-A923-8DC9E93E9385}"/>
              </a:ext>
            </a:extLst>
          </p:cNvPr>
          <p:cNvSpPr>
            <a:spLocks noGrp="1"/>
          </p:cNvSpPr>
          <p:nvPr>
            <p:ph sz="half" idx="1"/>
          </p:nvPr>
        </p:nvSpPr>
        <p:spPr>
          <a:xfrm>
            <a:off x="3567757" y="1065680"/>
            <a:ext cx="4457374" cy="1691585"/>
          </a:xfrm>
        </p:spPr>
        <p:txBody>
          <a:bodyPr>
            <a:normAutofit lnSpcReduction="10000"/>
          </a:bodyPr>
          <a:lstStyle/>
          <a:p>
            <a:pPr marL="0" indent="0" algn="just">
              <a:buNone/>
            </a:pPr>
            <a:r>
              <a:rPr lang="x-none" sz="1800" dirty="0">
                <a:solidFill>
                  <a:schemeClr val="tx1"/>
                </a:solidFill>
                <a:effectLst/>
                <a:latin typeface="Arial" panose="020B0604020202020204" pitchFamily="34" charset="0"/>
                <a:ea typeface="Arial" panose="020B0604020202020204" pitchFamily="34" charset="0"/>
              </a:rPr>
              <a:t>The </a:t>
            </a:r>
            <a:r>
              <a:rPr lang="x-none" sz="1800">
                <a:solidFill>
                  <a:schemeClr val="tx1"/>
                </a:solidFill>
                <a:effectLst/>
                <a:latin typeface="Arial" panose="020B0604020202020204" pitchFamily="34" charset="0"/>
                <a:ea typeface="Arial" panose="020B0604020202020204" pitchFamily="34" charset="0"/>
              </a:rPr>
              <a:t>primary </a:t>
            </a:r>
            <a:r>
              <a:rPr lang="en-US" sz="1800" dirty="0" smtClean="0">
                <a:solidFill>
                  <a:schemeClr val="tx1"/>
                </a:solidFill>
                <a:effectLst/>
                <a:latin typeface="Arial" panose="020B0604020202020204" pitchFamily="34" charset="0"/>
                <a:ea typeface="Arial" panose="020B0604020202020204" pitchFamily="34" charset="0"/>
              </a:rPr>
              <a:t>o</a:t>
            </a:r>
            <a:r>
              <a:rPr lang="x-none" sz="1800" smtClean="0">
                <a:solidFill>
                  <a:schemeClr val="tx1"/>
                </a:solidFill>
                <a:effectLst/>
                <a:latin typeface="Arial" panose="020B0604020202020204" pitchFamily="34" charset="0"/>
                <a:ea typeface="Arial" panose="020B0604020202020204" pitchFamily="34" charset="0"/>
              </a:rPr>
              <a:t>bjective </a:t>
            </a:r>
            <a:r>
              <a:rPr lang="x-none" sz="1800" dirty="0">
                <a:solidFill>
                  <a:schemeClr val="tx1"/>
                </a:solidFill>
                <a:effectLst/>
                <a:latin typeface="Arial" panose="020B0604020202020204" pitchFamily="34" charset="0"/>
                <a:ea typeface="Arial" panose="020B0604020202020204" pitchFamily="34" charset="0"/>
              </a:rPr>
              <a:t>in every project is to provide a risk free working environment for worker and clients representatives. That’s </a:t>
            </a:r>
            <a:r>
              <a:rPr lang="x-none" sz="1800">
                <a:solidFill>
                  <a:schemeClr val="tx1"/>
                </a:solidFill>
                <a:effectLst/>
                <a:latin typeface="Arial" panose="020B0604020202020204" pitchFamily="34" charset="0"/>
                <a:ea typeface="Arial" panose="020B0604020202020204" pitchFamily="34" charset="0"/>
              </a:rPr>
              <a:t>why </a:t>
            </a:r>
            <a:r>
              <a:rPr lang="en-US" sz="1800" dirty="0" smtClean="0">
                <a:solidFill>
                  <a:schemeClr val="tx1"/>
                </a:solidFill>
                <a:effectLst/>
                <a:latin typeface="Arial" panose="020B0604020202020204" pitchFamily="34" charset="0"/>
                <a:ea typeface="Arial" panose="020B0604020202020204" pitchFamily="34" charset="0"/>
              </a:rPr>
              <a:t>Topstream</a:t>
            </a:r>
            <a:r>
              <a:rPr lang="x-none" sz="1800" smtClean="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follows strict procedures in implementing HSE rules</a:t>
            </a:r>
            <a:endParaRPr lang="en-US" dirty="0">
              <a:solidFill>
                <a:schemeClr val="tx1"/>
              </a:solidFill>
            </a:endParaRPr>
          </a:p>
        </p:txBody>
      </p:sp>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4403743" y="332917"/>
            <a:ext cx="3120943" cy="516835"/>
          </a:xfrm>
        </p:spPr>
        <p:txBody>
          <a:bodyPr>
            <a:normAutofit fontScale="90000"/>
          </a:bodyPr>
          <a:lstStyle/>
          <a:p>
            <a:r>
              <a:rPr lang="en-US" sz="2800" b="1" dirty="0">
                <a:solidFill>
                  <a:srgbClr val="002060"/>
                </a:solidFill>
              </a:rPr>
              <a:t>Health and Safety</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403743" y="849752"/>
            <a:ext cx="278540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 xmlns:a16="http://schemas.microsoft.com/office/drawing/2014/main" id="{709F97B8-19F7-3035-99A1-5B383E77328B}"/>
              </a:ext>
            </a:extLst>
          </p:cNvPr>
          <p:cNvSpPr txBox="1">
            <a:spLocks/>
          </p:cNvSpPr>
          <p:nvPr/>
        </p:nvSpPr>
        <p:spPr>
          <a:xfrm>
            <a:off x="926678" y="2912162"/>
            <a:ext cx="3477065" cy="787641"/>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500" b="1" dirty="0">
                <a:solidFill>
                  <a:srgbClr val="002060"/>
                </a:solidFill>
              </a:rPr>
              <a:t>Quality Control Management</a:t>
            </a:r>
          </a:p>
        </p:txBody>
      </p:sp>
      <p:sp>
        <p:nvSpPr>
          <p:cNvPr id="5" name="Title 1">
            <a:extLst>
              <a:ext uri="{FF2B5EF4-FFF2-40B4-BE49-F238E27FC236}">
                <a16:creationId xmlns="" xmlns:a16="http://schemas.microsoft.com/office/drawing/2014/main" id="{B32853CA-DC47-88F3-6939-13A0C838A29F}"/>
              </a:ext>
            </a:extLst>
          </p:cNvPr>
          <p:cNvSpPr txBox="1">
            <a:spLocks/>
          </p:cNvSpPr>
          <p:nvPr/>
        </p:nvSpPr>
        <p:spPr>
          <a:xfrm>
            <a:off x="7312107" y="3198106"/>
            <a:ext cx="3120943" cy="516835"/>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solidFill>
                  <a:srgbClr val="002060"/>
                </a:solidFill>
              </a:rPr>
              <a:t>Community Relations</a:t>
            </a:r>
          </a:p>
        </p:txBody>
      </p:sp>
      <p:sp>
        <p:nvSpPr>
          <p:cNvPr id="6" name="Content Placeholder 2">
            <a:extLst>
              <a:ext uri="{FF2B5EF4-FFF2-40B4-BE49-F238E27FC236}">
                <a16:creationId xmlns="" xmlns:a16="http://schemas.microsoft.com/office/drawing/2014/main" id="{A737E592-F285-7D4D-2CBB-79AB9BBDA159}"/>
              </a:ext>
            </a:extLst>
          </p:cNvPr>
          <p:cNvSpPr txBox="1">
            <a:spLocks/>
          </p:cNvSpPr>
          <p:nvPr/>
        </p:nvSpPr>
        <p:spPr>
          <a:xfrm>
            <a:off x="653400" y="3989415"/>
            <a:ext cx="4457374" cy="2535664"/>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en-US" sz="1800" b="1" dirty="0" smtClean="0">
                <a:solidFill>
                  <a:schemeClr val="tx1"/>
                </a:solidFill>
                <a:effectLst/>
                <a:latin typeface="Arial" panose="020B0604020202020204" pitchFamily="34" charset="0"/>
                <a:ea typeface="Arial" panose="020B0604020202020204" pitchFamily="34" charset="0"/>
              </a:rPr>
              <a:t>TOPSTREAM GLOBAL SOLUTIONS</a:t>
            </a:r>
            <a:r>
              <a:rPr lang="x-none" sz="1800" b="1" smtClean="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Quality Control</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Management plan was designed</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with objectives ensuring the</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Client’s satisfaction with quality</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of both work achieved in the</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construction stage and with the</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finished product. Each project,</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regardless of size, has a dedicated</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quality team to assess everything</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from the materials used to the</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method of construction to site</a:t>
            </a:r>
            <a:r>
              <a:rPr lang="en-US" sz="1800" dirty="0">
                <a:solidFill>
                  <a:schemeClr val="tx1"/>
                </a:solidFill>
                <a:effectLst/>
                <a:latin typeface="Arial" panose="020B0604020202020204" pitchFamily="34" charset="0"/>
                <a:ea typeface="Arial" panose="020B0604020202020204" pitchFamily="34" charset="0"/>
              </a:rPr>
              <a:t> </a:t>
            </a:r>
            <a:r>
              <a:rPr lang="x-none" sz="1800" dirty="0">
                <a:solidFill>
                  <a:schemeClr val="tx1"/>
                </a:solidFill>
                <a:effectLst/>
                <a:latin typeface="Arial" panose="020B0604020202020204" pitchFamily="34" charset="0"/>
                <a:ea typeface="Arial" panose="020B0604020202020204" pitchFamily="34" charset="0"/>
              </a:rPr>
              <a:t>cleanliness.</a:t>
            </a:r>
            <a:endParaRPr lang="en-US" dirty="0">
              <a:solidFill>
                <a:schemeClr val="tx1"/>
              </a:solidFill>
            </a:endParaRPr>
          </a:p>
        </p:txBody>
      </p:sp>
      <p:sp>
        <p:nvSpPr>
          <p:cNvPr id="8" name="Content Placeholder 2">
            <a:extLst>
              <a:ext uri="{FF2B5EF4-FFF2-40B4-BE49-F238E27FC236}">
                <a16:creationId xmlns="" xmlns:a16="http://schemas.microsoft.com/office/drawing/2014/main" id="{A3EB06B2-F63E-2598-75E0-647A92121FC2}"/>
              </a:ext>
            </a:extLst>
          </p:cNvPr>
          <p:cNvSpPr txBox="1">
            <a:spLocks/>
          </p:cNvSpPr>
          <p:nvPr/>
        </p:nvSpPr>
        <p:spPr>
          <a:xfrm>
            <a:off x="6643892" y="3989414"/>
            <a:ext cx="4457374" cy="228477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x-none" dirty="0">
                <a:solidFill>
                  <a:schemeClr val="tx1"/>
                </a:solidFill>
                <a:effectLst/>
                <a:latin typeface="Arial" panose="020B0604020202020204" pitchFamily="34" charset="0"/>
                <a:ea typeface="Arial" panose="020B0604020202020204" pitchFamily="34" charset="0"/>
              </a:rPr>
              <a:t>Building partnerships for sustainable development is part of our company’s corporate philosophy over the years</a:t>
            </a:r>
            <a:r>
              <a:rPr lang="x-none">
                <a:solidFill>
                  <a:schemeClr val="tx1"/>
                </a:solidFill>
                <a:effectLst/>
                <a:latin typeface="Arial" panose="020B0604020202020204" pitchFamily="34" charset="0"/>
                <a:ea typeface="Arial" panose="020B0604020202020204" pitchFamily="34" charset="0"/>
              </a:rPr>
              <a:t>, </a:t>
            </a:r>
            <a:r>
              <a:rPr lang="en-US" b="1" dirty="0" smtClean="0">
                <a:solidFill>
                  <a:schemeClr val="tx1"/>
                </a:solidFill>
                <a:effectLst/>
                <a:latin typeface="Arial" panose="020B0604020202020204" pitchFamily="34" charset="0"/>
                <a:ea typeface="Arial" panose="020B0604020202020204" pitchFamily="34" charset="0"/>
              </a:rPr>
              <a:t>TOPSTREAM GLOBAL SOLUTIONS</a:t>
            </a:r>
            <a:r>
              <a:rPr lang="x-none" smtClean="0">
                <a:solidFill>
                  <a:schemeClr val="tx1"/>
                </a:solidFill>
                <a:effectLst/>
                <a:latin typeface="Arial" panose="020B0604020202020204" pitchFamily="34" charset="0"/>
                <a:ea typeface="Arial" panose="020B0604020202020204" pitchFamily="34" charset="0"/>
              </a:rPr>
              <a:t> </a:t>
            </a:r>
            <a:r>
              <a:rPr lang="x-none" dirty="0">
                <a:solidFill>
                  <a:schemeClr val="tx1"/>
                </a:solidFill>
                <a:effectLst/>
                <a:latin typeface="Arial" panose="020B0604020202020204" pitchFamily="34" charset="0"/>
                <a:ea typeface="Arial" panose="020B0604020202020204" pitchFamily="34" charset="0"/>
              </a:rPr>
              <a:t>has seen itself as part of the people and environment in which it operated by identifying positively with their economical social and cultural needs and a</a:t>
            </a:r>
            <a:r>
              <a:rPr lang="en-US" dirty="0">
                <a:solidFill>
                  <a:schemeClr val="tx1"/>
                </a:solidFill>
                <a:effectLst/>
                <a:latin typeface="Arial" panose="020B0604020202020204" pitchFamily="34" charset="0"/>
                <a:ea typeface="Arial" panose="020B0604020202020204" pitchFamily="34" charset="0"/>
              </a:rPr>
              <a:t>s</a:t>
            </a:r>
            <a:r>
              <a:rPr lang="x-none" dirty="0" err="1">
                <a:solidFill>
                  <a:schemeClr val="tx1"/>
                </a:solidFill>
                <a:effectLst/>
                <a:latin typeface="Arial" panose="020B0604020202020204" pitchFamily="34" charset="0"/>
                <a:ea typeface="Arial" panose="020B0604020202020204" pitchFamily="34" charset="0"/>
              </a:rPr>
              <a:t>pirations</a:t>
            </a:r>
            <a:r>
              <a:rPr lang="x-none" dirty="0">
                <a:solidFill>
                  <a:schemeClr val="tx1"/>
                </a:solidFill>
                <a:effectLst/>
                <a:latin typeface="Arial" panose="020B0604020202020204" pitchFamily="34" charset="0"/>
                <a:ea typeface="Arial" panose="020B0604020202020204" pitchFamily="34" charset="0"/>
              </a:rPr>
              <a:t>.</a:t>
            </a:r>
            <a:endParaRPr lang="en-US" dirty="0">
              <a:solidFill>
                <a:schemeClr val="tx1"/>
              </a:solidFill>
            </a:endParaRPr>
          </a:p>
        </p:txBody>
      </p:sp>
      <p:cxnSp>
        <p:nvCxnSpPr>
          <p:cNvPr id="9" name="Straight Connector 8">
            <a:extLst>
              <a:ext uri="{FF2B5EF4-FFF2-40B4-BE49-F238E27FC236}">
                <a16:creationId xmlns="" xmlns:a16="http://schemas.microsoft.com/office/drawing/2014/main" id="{571D406D-708B-0C4E-97FA-2D9BAD66AE48}"/>
              </a:ext>
            </a:extLst>
          </p:cNvPr>
          <p:cNvCxnSpPr>
            <a:cxnSpLocks/>
          </p:cNvCxnSpPr>
          <p:nvPr/>
        </p:nvCxnSpPr>
        <p:spPr>
          <a:xfrm>
            <a:off x="1248446" y="3815690"/>
            <a:ext cx="278540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6D6B8D8C-F505-1A45-927D-6D773586EFA7}"/>
              </a:ext>
            </a:extLst>
          </p:cNvPr>
          <p:cNvCxnSpPr>
            <a:cxnSpLocks/>
          </p:cNvCxnSpPr>
          <p:nvPr/>
        </p:nvCxnSpPr>
        <p:spPr>
          <a:xfrm>
            <a:off x="7189146" y="3815690"/>
            <a:ext cx="3347556"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83459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5A42FF5-1C62-42B8-A923-8DC9E93E9385}"/>
              </a:ext>
            </a:extLst>
          </p:cNvPr>
          <p:cNvSpPr>
            <a:spLocks noGrp="1"/>
          </p:cNvSpPr>
          <p:nvPr>
            <p:ph sz="half" idx="1"/>
          </p:nvPr>
        </p:nvSpPr>
        <p:spPr>
          <a:xfrm>
            <a:off x="1430594" y="814958"/>
            <a:ext cx="10043651" cy="6161026"/>
          </a:xfrm>
        </p:spPr>
        <p:txBody>
          <a:bodyPr>
            <a:normAutofit/>
          </a:bodyPr>
          <a:lstStyle/>
          <a:p>
            <a:pPr marL="0" indent="0" algn="just">
              <a:buNone/>
            </a:pPr>
            <a:r>
              <a:rPr lang="en-GB" sz="1800" b="0" dirty="0">
                <a:effectLst/>
                <a:latin typeface="Times New Roman" panose="02020603050405020304" pitchFamily="18" charset="0"/>
                <a:ea typeface="Times New Roman" panose="02020603050405020304" pitchFamily="18" charset="0"/>
              </a:rPr>
              <a:t>The Management of </a:t>
            </a:r>
            <a:r>
              <a:rPr lang="en-GB" sz="1800" dirty="0" smtClean="0">
                <a:effectLst/>
                <a:latin typeface="Times New Roman" panose="02020603050405020304" pitchFamily="18" charset="0"/>
                <a:ea typeface="Times New Roman" panose="02020603050405020304" pitchFamily="18" charset="0"/>
              </a:rPr>
              <a:t>TOPSTREAM GLOBAL SOLUTIONS LIMITED</a:t>
            </a:r>
            <a:r>
              <a:rPr lang="en-GB" sz="1800" b="0" dirty="0" smtClean="0">
                <a:effectLst/>
                <a:latin typeface="Times New Roman" panose="02020603050405020304" pitchFamily="18" charset="0"/>
                <a:ea typeface="Times New Roman" panose="02020603050405020304" pitchFamily="18" charset="0"/>
              </a:rPr>
              <a:t> </a:t>
            </a:r>
            <a:r>
              <a:rPr lang="en-GB" sz="1800" b="0" dirty="0">
                <a:effectLst/>
                <a:latin typeface="Times New Roman" panose="02020603050405020304" pitchFamily="18" charset="0"/>
                <a:ea typeface="Times New Roman" panose="02020603050405020304" pitchFamily="18" charset="0"/>
              </a:rPr>
              <a:t>ranks supreme the safety of its personnel, the client personnel and any other person who may be directly or indirectly involved in its operations.</a:t>
            </a:r>
          </a:p>
          <a:p>
            <a:pPr marL="0" indent="0" algn="just">
              <a:buNone/>
            </a:pPr>
            <a:r>
              <a:rPr lang="en-GB" sz="1800" b="0" dirty="0">
                <a:effectLst/>
                <a:latin typeface="Times New Roman" panose="02020603050405020304" pitchFamily="18" charset="0"/>
                <a:ea typeface="Times New Roman" panose="02020603050405020304" pitchFamily="18" charset="0"/>
              </a:rPr>
              <a:t>The Management recognises that a safe work place is a combination of several factors involving the interplay of personnel, material, and equipment.  Based upon this recognition, the Management shall ensure:</a:t>
            </a:r>
          </a:p>
          <a:p>
            <a:pPr marL="0" indent="0" algn="just">
              <a:buNone/>
            </a:pPr>
            <a:endParaRPr lang="x-none" sz="1800" b="0" dirty="0">
              <a:effectLst/>
              <a:latin typeface="Times New Roman" panose="02020603050405020304" pitchFamily="18" charset="0"/>
              <a:ea typeface="Times New Roman" panose="02020603050405020304" pitchFamily="18" charset="0"/>
            </a:endParaRPr>
          </a:p>
          <a:p>
            <a:pPr algn="just">
              <a:spcBef>
                <a:spcPts val="0"/>
              </a:spcBef>
            </a:pPr>
            <a:r>
              <a:rPr lang="en-GB" sz="1800" b="0" dirty="0">
                <a:effectLst/>
                <a:latin typeface="Times New Roman" panose="02020603050405020304" pitchFamily="18" charset="0"/>
                <a:ea typeface="Times New Roman" panose="02020603050405020304" pitchFamily="18" charset="0"/>
              </a:rPr>
              <a:t>That suitable and adequate personnel, material and equipment is available for its operations.</a:t>
            </a:r>
          </a:p>
          <a:p>
            <a:pPr algn="just">
              <a:spcBef>
                <a:spcPts val="0"/>
              </a:spcBef>
            </a:pPr>
            <a:r>
              <a:rPr lang="en-GB" sz="1800" b="0" dirty="0">
                <a:effectLst/>
                <a:latin typeface="Times New Roman" panose="02020603050405020304" pitchFamily="18" charset="0"/>
                <a:ea typeface="Times New Roman" panose="02020603050405020304" pitchFamily="18" charset="0"/>
              </a:rPr>
              <a:t>That staff receive adequate safety training.</a:t>
            </a:r>
            <a:endParaRPr lang="en-GB" b="0" dirty="0">
              <a:latin typeface="Times New Roman" panose="02020603050405020304" pitchFamily="18" charset="0"/>
              <a:ea typeface="Times New Roman" panose="02020603050405020304" pitchFamily="18" charset="0"/>
            </a:endParaRPr>
          </a:p>
          <a:p>
            <a:pPr algn="just">
              <a:spcBef>
                <a:spcPts val="0"/>
              </a:spcBef>
            </a:pPr>
            <a:r>
              <a:rPr lang="en-GB" sz="1800" b="0" dirty="0">
                <a:effectLst/>
                <a:latin typeface="Times New Roman" panose="02020603050405020304" pitchFamily="18" charset="0"/>
                <a:ea typeface="Times New Roman" panose="02020603050405020304" pitchFamily="18" charset="0"/>
              </a:rPr>
              <a:t>That safety meeting, including toolbox talks is held regularly on all sites.</a:t>
            </a:r>
          </a:p>
          <a:p>
            <a:pPr marL="53975" indent="-53975" algn="just">
              <a:spcBef>
                <a:spcPts val="0"/>
              </a:spcBef>
            </a:pPr>
            <a:r>
              <a:rPr lang="en-GB" sz="1800" b="0" dirty="0">
                <a:effectLst/>
                <a:latin typeface="Times New Roman" panose="02020603050405020304" pitchFamily="18" charset="0"/>
                <a:ea typeface="Times New Roman" panose="02020603050405020304" pitchFamily="18" charset="0"/>
              </a:rPr>
              <a:t>That safety audits are regularly conducted to ensure compliance to safety standards, rules </a:t>
            </a:r>
            <a:r>
              <a:rPr lang="en-GB" sz="1800" b="0" dirty="0" smtClean="0">
                <a:effectLst/>
                <a:latin typeface="Times New Roman" panose="02020603050405020304" pitchFamily="18" charset="0"/>
                <a:ea typeface="Times New Roman" panose="02020603050405020304" pitchFamily="18" charset="0"/>
              </a:rPr>
              <a:t>and regulations</a:t>
            </a:r>
            <a:r>
              <a:rPr lang="en-GB" sz="1800" b="0" dirty="0">
                <a:effectLst/>
                <a:latin typeface="Times New Roman" panose="02020603050405020304" pitchFamily="18" charset="0"/>
                <a:ea typeface="Times New Roman" panose="02020603050405020304" pitchFamily="18" charset="0"/>
              </a:rPr>
              <a:t>.</a:t>
            </a:r>
            <a:endParaRPr lang="en-GB" b="0" dirty="0">
              <a:latin typeface="Times New Roman" panose="02020603050405020304" pitchFamily="18" charset="0"/>
              <a:ea typeface="Times New Roman" panose="02020603050405020304" pitchFamily="18" charset="0"/>
            </a:endParaRPr>
          </a:p>
          <a:p>
            <a:pPr marL="0" indent="0" algn="just">
              <a:buNone/>
            </a:pPr>
            <a:r>
              <a:rPr lang="en-GB" sz="1800" dirty="0" smtClean="0">
                <a:latin typeface="Times New Roman" panose="02020603050405020304" pitchFamily="18" charset="0"/>
                <a:ea typeface="Times New Roman" panose="02020603050405020304" pitchFamily="18" charset="0"/>
              </a:rPr>
              <a:t>TGS</a:t>
            </a:r>
            <a:r>
              <a:rPr lang="en-GB" sz="1800" b="0" dirty="0" smtClean="0">
                <a:latin typeface="Times New Roman" panose="02020603050405020304" pitchFamily="18" charset="0"/>
                <a:ea typeface="Times New Roman" panose="02020603050405020304" pitchFamily="18" charset="0"/>
              </a:rPr>
              <a:t>L</a:t>
            </a:r>
            <a:r>
              <a:rPr lang="en-GB" sz="1800" b="0" dirty="0" smtClean="0">
                <a:effectLst/>
                <a:latin typeface="Times New Roman" panose="02020603050405020304" pitchFamily="18" charset="0"/>
                <a:ea typeface="Times New Roman" panose="02020603050405020304" pitchFamily="18" charset="0"/>
              </a:rPr>
              <a:t> </a:t>
            </a:r>
            <a:r>
              <a:rPr lang="en-GB" sz="1800" b="0" dirty="0">
                <a:effectLst/>
                <a:latin typeface="Times New Roman" panose="02020603050405020304" pitchFamily="18" charset="0"/>
                <a:ea typeface="Times New Roman" panose="02020603050405020304" pitchFamily="18" charset="0"/>
              </a:rPr>
              <a:t>Management shall demonstrate these in all her operations and shall be responsible for a safe work place, free from foreseeable risks and hazards. </a:t>
            </a:r>
            <a:r>
              <a:rPr lang="en-GB" sz="1800" dirty="0" smtClean="0">
                <a:effectLst/>
                <a:latin typeface="Times New Roman" panose="02020603050405020304" pitchFamily="18" charset="0"/>
                <a:ea typeface="Times New Roman" panose="02020603050405020304" pitchFamily="18" charset="0"/>
              </a:rPr>
              <a:t>TGSL</a:t>
            </a:r>
            <a:r>
              <a:rPr lang="en-GB" sz="1800" b="0" dirty="0" smtClean="0">
                <a:effectLst/>
                <a:latin typeface="Times New Roman" panose="02020603050405020304" pitchFamily="18" charset="0"/>
                <a:ea typeface="Times New Roman" panose="02020603050405020304" pitchFamily="18" charset="0"/>
              </a:rPr>
              <a:t> </a:t>
            </a:r>
            <a:r>
              <a:rPr lang="en-GB" sz="1800" b="0" dirty="0">
                <a:effectLst/>
                <a:latin typeface="Times New Roman" panose="02020603050405020304" pitchFamily="18" charset="0"/>
                <a:ea typeface="Times New Roman" panose="02020603050405020304" pitchFamily="18" charset="0"/>
              </a:rPr>
              <a:t>believes that accidents are caused and, therefore, can be prevented.</a:t>
            </a:r>
          </a:p>
          <a:p>
            <a:pPr marL="0" indent="0" algn="just">
              <a:buNone/>
            </a:pPr>
            <a:r>
              <a:rPr lang="en-GB" sz="1800" b="0" dirty="0">
                <a:effectLst/>
                <a:latin typeface="Times New Roman" panose="02020603050405020304" pitchFamily="18" charset="0"/>
                <a:ea typeface="Times New Roman" panose="02020603050405020304" pitchFamily="18" charset="0"/>
              </a:rPr>
              <a:t>Employee Safety Performance will be a major consideration in decisions affecting promotions, salary, and continued employment. Safety is the responsibility of every employee.</a:t>
            </a:r>
            <a:endParaRPr lang="en-GB" b="0" dirty="0">
              <a:latin typeface="Times New Roman" panose="02020603050405020304" pitchFamily="18" charset="0"/>
              <a:ea typeface="Times New Roman" panose="02020603050405020304" pitchFamily="18" charset="0"/>
            </a:endParaRPr>
          </a:p>
          <a:p>
            <a:pPr marL="0" indent="0" algn="ctr">
              <a:spcBef>
                <a:spcPts val="0"/>
              </a:spcBef>
              <a:buNone/>
            </a:pPr>
            <a:endParaRPr lang="en-US" sz="1800" i="1" dirty="0">
              <a:effectLst/>
              <a:latin typeface="Times New Roman" panose="02020603050405020304" pitchFamily="18" charset="0"/>
              <a:ea typeface="Times New Roman" panose="02020603050405020304" pitchFamily="18" charset="0"/>
            </a:endParaRPr>
          </a:p>
          <a:p>
            <a:pPr marL="0" indent="0" algn="ctr">
              <a:spcBef>
                <a:spcPts val="0"/>
              </a:spcBef>
              <a:buNone/>
            </a:pPr>
            <a:r>
              <a:rPr lang="en-US" sz="1800" b="1" i="1" dirty="0">
                <a:effectLst/>
                <a:latin typeface="Times New Roman" panose="02020603050405020304" pitchFamily="18" charset="0"/>
                <a:ea typeface="Times New Roman" panose="02020603050405020304" pitchFamily="18" charset="0"/>
              </a:rPr>
              <a:t>Signed</a:t>
            </a:r>
          </a:p>
          <a:p>
            <a:pPr marL="0" indent="0" algn="ctr">
              <a:spcBef>
                <a:spcPts val="0"/>
              </a:spcBef>
              <a:buNone/>
            </a:pPr>
            <a:r>
              <a:rPr lang="en-US" sz="1800" b="1" i="1" dirty="0" smtClean="0">
                <a:latin typeface="Times New Roman" panose="02020603050405020304" pitchFamily="18" charset="0"/>
                <a:ea typeface="Times New Roman" panose="02020603050405020304" pitchFamily="18" charset="0"/>
              </a:rPr>
              <a:t>Management</a:t>
            </a:r>
            <a:endParaRPr lang="x-none" sz="1800" b="1" i="1" dirty="0">
              <a:effectLst/>
              <a:latin typeface="Times New Roman" panose="02020603050405020304" pitchFamily="18" charset="0"/>
              <a:ea typeface="Times New Roman" panose="02020603050405020304" pitchFamily="18" charset="0"/>
            </a:endParaRPr>
          </a:p>
          <a:p>
            <a:pPr marL="0" indent="0" algn="ctr">
              <a:buNone/>
            </a:pPr>
            <a:endParaRPr lang="en-GB" sz="1800" dirty="0">
              <a:effectLst/>
              <a:latin typeface="Times New Roman" panose="02020603050405020304" pitchFamily="18" charset="0"/>
              <a:ea typeface="Times New Roman" panose="02020603050405020304" pitchFamily="18" charset="0"/>
            </a:endParaRPr>
          </a:p>
          <a:p>
            <a:pPr algn="just"/>
            <a:endParaRPr lang="en-GB" dirty="0">
              <a:solidFill>
                <a:schemeClr val="tx1"/>
              </a:solidFill>
              <a:latin typeface="Times New Roman" panose="02020603050405020304" pitchFamily="18" charset="0"/>
            </a:endParaRPr>
          </a:p>
        </p:txBody>
      </p:sp>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4123804" y="170687"/>
            <a:ext cx="3944391" cy="516835"/>
          </a:xfrm>
        </p:spPr>
        <p:txBody>
          <a:bodyPr>
            <a:normAutofit fontScale="90000"/>
          </a:bodyPr>
          <a:lstStyle/>
          <a:p>
            <a:pPr algn="ctr"/>
            <a:r>
              <a:rPr lang="en-US" sz="2800" b="1" dirty="0">
                <a:solidFill>
                  <a:srgbClr val="002060"/>
                </a:solidFill>
              </a:rPr>
              <a:t>Health and Safety Policy</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3804" y="769410"/>
            <a:ext cx="3944391"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9702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5A42FF5-1C62-42B8-A923-8DC9E93E9385}"/>
              </a:ext>
            </a:extLst>
          </p:cNvPr>
          <p:cNvSpPr>
            <a:spLocks noGrp="1"/>
          </p:cNvSpPr>
          <p:nvPr>
            <p:ph sz="half" idx="1"/>
          </p:nvPr>
        </p:nvSpPr>
        <p:spPr>
          <a:xfrm>
            <a:off x="1491175" y="1065686"/>
            <a:ext cx="9566031" cy="5459397"/>
          </a:xfrm>
        </p:spPr>
        <p:txBody>
          <a:bodyPr>
            <a:normAutofit/>
          </a:bodyPr>
          <a:lstStyle/>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It is the policy of </a:t>
            </a:r>
            <a:r>
              <a:rPr lang="en-US" sz="1800" dirty="0" smtClean="0">
                <a:effectLst/>
                <a:latin typeface="Times New Roman" panose="02020603050405020304" pitchFamily="18" charset="0"/>
                <a:ea typeface="Times New Roman" panose="02020603050405020304" pitchFamily="18" charset="0"/>
              </a:rPr>
              <a:t>TOPSTREAM GLOBAL SOLUTIONS LIMITED</a:t>
            </a:r>
            <a:r>
              <a:rPr lang="en-US" sz="1800" b="0" dirty="0" smtClean="0">
                <a:effectLst/>
                <a:latin typeface="Times New Roman" panose="02020603050405020304" pitchFamily="18" charset="0"/>
                <a:ea typeface="Times New Roman" panose="02020603050405020304" pitchFamily="18" charset="0"/>
              </a:rPr>
              <a:t> </a:t>
            </a:r>
            <a:r>
              <a:rPr lang="en-US" sz="1800" b="0" dirty="0">
                <a:effectLst/>
                <a:latin typeface="Times New Roman" panose="02020603050405020304" pitchFamily="18" charset="0"/>
                <a:ea typeface="Times New Roman" panose="02020603050405020304" pitchFamily="18" charset="0"/>
              </a:rPr>
              <a:t>to provide products and services which comply with contract specification.</a:t>
            </a: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It is the management’s intent and commitment to ensure a planned and organized quality system which can demonstrate execution of those products and service in accordance with ISO 9001 series and other equivalent international standards. We aim to meet or exceed customer’s requirement for performance, time scale, quality, competitive cost and service and we are committed to on-going improvement of our products and services by a process of employed participation and teamwork.</a:t>
            </a: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 </a:t>
            </a: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In order to achieve these quality objective the company places importance on the tracing and eradication of causes of error with emphasis on prevention thus achieving high quality and improved efficiency.</a:t>
            </a: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 </a:t>
            </a:r>
            <a:endParaRPr lang="x-none" sz="1800" b="0" dirty="0">
              <a:effectLst/>
              <a:latin typeface="Times New Roman" panose="02020603050405020304" pitchFamily="18" charset="0"/>
              <a:ea typeface="Times New Roman" panose="02020603050405020304" pitchFamily="18" charset="0"/>
            </a:endParaRPr>
          </a:p>
          <a:p>
            <a:pPr marL="0" indent="0" algn="just">
              <a:spcBef>
                <a:spcPts val="0"/>
              </a:spcBef>
              <a:buNone/>
            </a:pPr>
            <a:r>
              <a:rPr lang="en-US" sz="1800" b="0" dirty="0">
                <a:effectLst/>
                <a:latin typeface="Times New Roman" panose="02020603050405020304" pitchFamily="18" charset="0"/>
                <a:ea typeface="Times New Roman" panose="02020603050405020304" pitchFamily="18" charset="0"/>
              </a:rPr>
              <a:t>The Quality Manager has the responsibility of coordinating and implementing the Company’s Quality System: identifying quality related problems and recommending corrective actions to eliminate non-compliance.</a:t>
            </a:r>
          </a:p>
          <a:p>
            <a:pPr marL="0" indent="0" algn="just">
              <a:spcBef>
                <a:spcPts val="0"/>
              </a:spcBef>
              <a:buNone/>
            </a:pPr>
            <a:endParaRPr lang="en-US" dirty="0">
              <a:latin typeface="Times New Roman" panose="02020603050405020304" pitchFamily="18" charset="0"/>
              <a:ea typeface="Times New Roman" panose="02020603050405020304" pitchFamily="18" charset="0"/>
            </a:endParaRPr>
          </a:p>
          <a:p>
            <a:pPr marL="0" indent="0" algn="ctr">
              <a:spcBef>
                <a:spcPts val="0"/>
              </a:spcBef>
              <a:buNone/>
            </a:pPr>
            <a:r>
              <a:rPr lang="en-US" sz="1800" b="1" i="1" dirty="0">
                <a:effectLst/>
                <a:latin typeface="Times New Roman" panose="02020603050405020304" pitchFamily="18" charset="0"/>
                <a:ea typeface="Times New Roman" panose="02020603050405020304" pitchFamily="18" charset="0"/>
              </a:rPr>
              <a:t>Signed</a:t>
            </a:r>
          </a:p>
          <a:p>
            <a:pPr marL="0" indent="0" algn="ctr">
              <a:spcBef>
                <a:spcPts val="0"/>
              </a:spcBef>
              <a:buNone/>
            </a:pPr>
            <a:r>
              <a:rPr lang="en-US" sz="1800" b="1" i="1" dirty="0" smtClean="0">
                <a:latin typeface="Times New Roman" panose="02020603050405020304" pitchFamily="18" charset="0"/>
                <a:ea typeface="Times New Roman" panose="02020603050405020304" pitchFamily="18" charset="0"/>
              </a:rPr>
              <a:t>Management</a:t>
            </a:r>
            <a:endParaRPr lang="x-none" sz="1800" b="1" i="1" dirty="0">
              <a:effectLst/>
              <a:latin typeface="Times New Roman" panose="02020603050405020304" pitchFamily="18" charset="0"/>
              <a:ea typeface="Times New Roman" panose="02020603050405020304" pitchFamily="18" charset="0"/>
            </a:endParaRPr>
          </a:p>
        </p:txBody>
      </p:sp>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4033849" y="332917"/>
            <a:ext cx="4181683" cy="516835"/>
          </a:xfrm>
        </p:spPr>
        <p:txBody>
          <a:bodyPr>
            <a:normAutofit fontScale="90000"/>
          </a:bodyPr>
          <a:lstStyle/>
          <a:p>
            <a:r>
              <a:rPr lang="en-US" sz="2800" b="1" dirty="0">
                <a:solidFill>
                  <a:srgbClr val="002060"/>
                </a:solidFill>
              </a:rPr>
              <a:t>Quality Policy Statement</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3910818" y="849752"/>
            <a:ext cx="3910819"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93739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730171" y="225286"/>
            <a:ext cx="3933371" cy="516835"/>
          </a:xfrm>
        </p:spPr>
        <p:txBody>
          <a:bodyPr>
            <a:normAutofit fontScale="90000"/>
          </a:bodyPr>
          <a:lstStyle/>
          <a:p>
            <a:pPr algn="ctr"/>
            <a:r>
              <a:rPr lang="en-US" sz="2800" b="1" dirty="0">
                <a:solidFill>
                  <a:srgbClr val="002060"/>
                </a:solidFill>
              </a:rPr>
              <a:t>Key Project Personnel</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3933371" y="703586"/>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 xmlns:a16="http://schemas.microsoft.com/office/drawing/2014/main" id="{3AAB06D4-3159-25D9-CF7E-7E2A5760795E}"/>
              </a:ext>
            </a:extLst>
          </p:cNvPr>
          <p:cNvGraphicFramePr>
            <a:graphicFrameLocks noGrp="1"/>
          </p:cNvGraphicFramePr>
          <p:nvPr>
            <p:extLst>
              <p:ext uri="{D42A27DB-BD31-4B8C-83A1-F6EECF244321}">
                <p14:modId xmlns:p14="http://schemas.microsoft.com/office/powerpoint/2010/main" val="2017177726"/>
              </p:ext>
            </p:extLst>
          </p:nvPr>
        </p:nvGraphicFramePr>
        <p:xfrm>
          <a:off x="2033003" y="1164256"/>
          <a:ext cx="7633511" cy="4800551"/>
        </p:xfrm>
        <a:graphic>
          <a:graphicData uri="http://schemas.openxmlformats.org/drawingml/2006/table">
            <a:tbl>
              <a:tblPr>
                <a:tableStyleId>{5C22544A-7EE6-4342-B048-85BDC9FD1C3A}</a:tableStyleId>
              </a:tblPr>
              <a:tblGrid>
                <a:gridCol w="1100842">
                  <a:extLst>
                    <a:ext uri="{9D8B030D-6E8A-4147-A177-3AD203B41FA5}">
                      <a16:colId xmlns="" xmlns:a16="http://schemas.microsoft.com/office/drawing/2014/main" val="1742049723"/>
                    </a:ext>
                  </a:extLst>
                </a:gridCol>
                <a:gridCol w="3518910">
                  <a:extLst>
                    <a:ext uri="{9D8B030D-6E8A-4147-A177-3AD203B41FA5}">
                      <a16:colId xmlns="" xmlns:a16="http://schemas.microsoft.com/office/drawing/2014/main" val="3017625993"/>
                    </a:ext>
                  </a:extLst>
                </a:gridCol>
                <a:gridCol w="3013759">
                  <a:extLst>
                    <a:ext uri="{9D8B030D-6E8A-4147-A177-3AD203B41FA5}">
                      <a16:colId xmlns="" xmlns:a16="http://schemas.microsoft.com/office/drawing/2014/main" val="970372464"/>
                    </a:ext>
                  </a:extLst>
                </a:gridCol>
              </a:tblGrid>
              <a:tr h="606487">
                <a:tc>
                  <a:txBody>
                    <a:bodyPr/>
                    <a:lstStyle/>
                    <a:p>
                      <a:pPr algn="ctr"/>
                      <a:endParaRPr lang="en-GB" sz="1100" u="none" strike="noStrike" dirty="0">
                        <a:effectLst/>
                      </a:endParaRPr>
                    </a:p>
                    <a:p>
                      <a:pPr algn="ctr"/>
                      <a:r>
                        <a:rPr lang="en-GB" sz="1100" b="1" u="none" strike="noStrike" dirty="0">
                          <a:effectLst/>
                        </a:rPr>
                        <a:t>S/NO</a:t>
                      </a:r>
                      <a:endParaRPr lang="x-none" sz="1200" b="1" u="sng"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endParaRPr lang="en-GB" sz="1200" u="none" strike="noStrike" dirty="0">
                        <a:effectLst/>
                      </a:endParaRPr>
                    </a:p>
                    <a:p>
                      <a:pPr algn="ctr"/>
                      <a:r>
                        <a:rPr lang="en-GB" sz="1200" b="1" u="none" strike="noStrike" dirty="0">
                          <a:effectLst/>
                        </a:rPr>
                        <a:t>DESIGNATION</a:t>
                      </a:r>
                      <a:endParaRPr lang="x-none" sz="1200" b="1" u="sng"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endParaRPr lang="en-GB" sz="1200" u="none" strike="noStrike" dirty="0">
                        <a:effectLst/>
                      </a:endParaRPr>
                    </a:p>
                    <a:p>
                      <a:pPr algn="ctr"/>
                      <a:r>
                        <a:rPr lang="en-GB" sz="1200" b="1" u="none" strike="noStrike" dirty="0">
                          <a:effectLst/>
                        </a:rPr>
                        <a:t>NAMES</a:t>
                      </a:r>
                      <a:endParaRPr lang="x-none" sz="1200" b="1" u="sng"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 xmlns:a16="http://schemas.microsoft.com/office/drawing/2014/main" val="911260284"/>
                  </a:ext>
                </a:extLst>
              </a:tr>
              <a:tr h="524258">
                <a:tc>
                  <a:txBody>
                    <a:bodyPr/>
                    <a:lstStyle/>
                    <a:p>
                      <a:pPr algn="ctr"/>
                      <a:r>
                        <a:rPr lang="en-GB" sz="1200" u="none" strike="noStrike" dirty="0">
                          <a:effectLst/>
                          <a:latin typeface="Arial" panose="020B0604020202020204" pitchFamily="34" charset="0"/>
                          <a:cs typeface="Arial" panose="020B0604020202020204" pitchFamily="34" charset="0"/>
                        </a:rPr>
                        <a:t>1</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Project Director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smtClean="0">
                          <a:effectLst/>
                          <a:latin typeface="Arial" panose="020B0604020202020204" pitchFamily="34" charset="0"/>
                          <a:ea typeface="Times New Roman" panose="02020603050405020304" pitchFamily="18" charset="0"/>
                          <a:cs typeface="Arial" panose="020B0604020202020204" pitchFamily="34" charset="0"/>
                        </a:rPr>
                        <a:t>Daniel Michael </a:t>
                      </a:r>
                      <a:r>
                        <a:rPr lang="en-GB" sz="1200" u="none" strike="noStrike" dirty="0" err="1" smtClean="0">
                          <a:effectLst/>
                          <a:latin typeface="Arial" panose="020B0604020202020204" pitchFamily="34" charset="0"/>
                          <a:ea typeface="Times New Roman" panose="02020603050405020304" pitchFamily="18" charset="0"/>
                          <a:cs typeface="Arial" panose="020B0604020202020204" pitchFamily="34" charset="0"/>
                        </a:rPr>
                        <a:t>Segun</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200639199"/>
                  </a:ext>
                </a:extLst>
              </a:tr>
              <a:tr h="524258">
                <a:tc>
                  <a:txBody>
                    <a:bodyPr/>
                    <a:lstStyle/>
                    <a:p>
                      <a:pPr algn="ctr"/>
                      <a:r>
                        <a:rPr lang="en-GB" sz="1200" u="none" strike="noStrike" dirty="0">
                          <a:effectLst/>
                          <a:latin typeface="Arial" panose="020B0604020202020204" pitchFamily="34" charset="0"/>
                          <a:cs typeface="Arial" panose="020B0604020202020204" pitchFamily="34" charset="0"/>
                        </a:rPr>
                        <a:t>2</a:t>
                      </a:r>
                      <a:endParaRPr lang="x-none" sz="1200" u="sng">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Project Manager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Engr. Felix </a:t>
                      </a:r>
                      <a:r>
                        <a:rPr lang="en-GB" sz="1200" u="none" strike="noStrike" dirty="0" err="1">
                          <a:effectLst/>
                          <a:latin typeface="Arial" panose="020B0604020202020204" pitchFamily="34" charset="0"/>
                          <a:cs typeface="Arial" panose="020B0604020202020204" pitchFamily="34" charset="0"/>
                        </a:rPr>
                        <a:t>Emesaha</a:t>
                      </a:r>
                      <a:r>
                        <a:rPr lang="en-GB" sz="1200" u="none" strike="noStrike" dirty="0">
                          <a:effectLst/>
                          <a:latin typeface="Arial" panose="020B0604020202020204" pitchFamily="34" charset="0"/>
                          <a:cs typeface="Arial" panose="020B0604020202020204" pitchFamily="34" charset="0"/>
                        </a:rPr>
                        <a:t> (COREN)</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4135363687"/>
                  </a:ext>
                </a:extLst>
              </a:tr>
              <a:tr h="524258">
                <a:tc>
                  <a:txBody>
                    <a:bodyPr/>
                    <a:lstStyle/>
                    <a:p>
                      <a:pPr algn="ctr"/>
                      <a:r>
                        <a:rPr lang="en-US" sz="1200" u="none" dirty="0" smtClean="0">
                          <a:effectLst/>
                          <a:latin typeface="Arial" panose="020B0604020202020204" pitchFamily="34" charset="0"/>
                          <a:ea typeface="Times New Roman" panose="02020603050405020304" pitchFamily="18" charset="0"/>
                          <a:cs typeface="Arial" panose="020B0604020202020204" pitchFamily="34" charset="0"/>
                        </a:rPr>
                        <a:t>3</a:t>
                      </a:r>
                      <a:endParaRPr lang="x-none" sz="1200" u="none">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US" sz="1200" u="none" dirty="0" smtClean="0">
                          <a:effectLst/>
                          <a:latin typeface="Arial" panose="020B0604020202020204" pitchFamily="34" charset="0"/>
                          <a:ea typeface="Times New Roman" panose="02020603050405020304" pitchFamily="18" charset="0"/>
                          <a:cs typeface="Arial" panose="020B0604020202020204" pitchFamily="34" charset="0"/>
                        </a:rPr>
                        <a:t>Construction Manager</a:t>
                      </a:r>
                      <a:endParaRPr lang="x-none" sz="1200" u="none"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US" sz="1200" u="none" dirty="0" smtClean="0">
                          <a:effectLst/>
                          <a:latin typeface="Arial" panose="020B0604020202020204" pitchFamily="34" charset="0"/>
                          <a:ea typeface="Times New Roman" panose="02020603050405020304" pitchFamily="18" charset="0"/>
                          <a:cs typeface="Arial" panose="020B0604020202020204" pitchFamily="34" charset="0"/>
                        </a:rPr>
                        <a:t>Engr.</a:t>
                      </a:r>
                      <a:r>
                        <a:rPr lang="en-US" sz="1200" u="none" baseline="0" dirty="0" smtClean="0">
                          <a:effectLst/>
                          <a:latin typeface="Arial" panose="020B0604020202020204" pitchFamily="34" charset="0"/>
                          <a:ea typeface="Times New Roman" panose="02020603050405020304" pitchFamily="18" charset="0"/>
                          <a:cs typeface="Arial" panose="020B0604020202020204" pitchFamily="34" charset="0"/>
                        </a:rPr>
                        <a:t> Jonah </a:t>
                      </a:r>
                      <a:r>
                        <a:rPr lang="en-US" sz="1200" u="none" baseline="0" dirty="0" err="1" smtClean="0">
                          <a:effectLst/>
                          <a:latin typeface="Arial" panose="020B0604020202020204" pitchFamily="34" charset="0"/>
                          <a:ea typeface="Times New Roman" panose="02020603050405020304" pitchFamily="18" charset="0"/>
                          <a:cs typeface="Arial" panose="020B0604020202020204" pitchFamily="34" charset="0"/>
                        </a:rPr>
                        <a:t>Nule</a:t>
                      </a:r>
                      <a:r>
                        <a:rPr lang="en-US" sz="1200" u="none" baseline="0" dirty="0" smtClean="0">
                          <a:effectLst/>
                          <a:latin typeface="Arial" panose="020B0604020202020204" pitchFamily="34" charset="0"/>
                          <a:ea typeface="Times New Roman" panose="02020603050405020304" pitchFamily="18" charset="0"/>
                          <a:cs typeface="Arial" panose="020B0604020202020204" pitchFamily="34" charset="0"/>
                        </a:rPr>
                        <a:t> (COREN)</a:t>
                      </a:r>
                      <a:endParaRPr lang="x-none" sz="1200" u="none"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r>
              <a:tr h="524258">
                <a:tc>
                  <a:txBody>
                    <a:bodyPr/>
                    <a:lstStyle/>
                    <a:p>
                      <a:pPr algn="ctr"/>
                      <a:r>
                        <a:rPr lang="en-GB" sz="1200" u="none" strike="noStrike" dirty="0" smtClean="0">
                          <a:effectLst/>
                          <a:latin typeface="Arial" panose="020B0604020202020204" pitchFamily="34" charset="0"/>
                          <a:ea typeface="+mn-ea"/>
                          <a:cs typeface="Arial" panose="020B0604020202020204" pitchFamily="34" charset="0"/>
                        </a:rPr>
                        <a:t>4</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QHSE Advisor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smtClean="0">
                          <a:effectLst/>
                          <a:latin typeface="Arial" panose="020B0604020202020204" pitchFamily="34" charset="0"/>
                          <a:cs typeface="Arial" panose="020B0604020202020204" pitchFamily="34" charset="0"/>
                        </a:rPr>
                        <a:t>Charles </a:t>
                      </a:r>
                      <a:r>
                        <a:rPr lang="en-GB" sz="1200" u="none" strike="noStrike" dirty="0" err="1" smtClean="0">
                          <a:effectLst/>
                          <a:latin typeface="Arial" panose="020B0604020202020204" pitchFamily="34" charset="0"/>
                          <a:cs typeface="Arial" panose="020B0604020202020204" pitchFamily="34" charset="0"/>
                        </a:rPr>
                        <a:t>Ifiok</a:t>
                      </a:r>
                      <a:r>
                        <a:rPr lang="en-GB" sz="1200" u="none" strike="noStrike" dirty="0" smtClean="0">
                          <a:effectLst/>
                          <a:latin typeface="Arial" panose="020B0604020202020204" pitchFamily="34" charset="0"/>
                          <a:cs typeface="Arial" panose="020B0604020202020204" pitchFamily="34" charset="0"/>
                        </a:rPr>
                        <a:t> (OSHA &amp; NEBOSH)</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3370917892"/>
                  </a:ext>
                </a:extLst>
              </a:tr>
              <a:tr h="524258">
                <a:tc>
                  <a:txBody>
                    <a:bodyPr/>
                    <a:lstStyle/>
                    <a:p>
                      <a:pPr algn="ctr"/>
                      <a:r>
                        <a:rPr lang="en-GB" sz="1200" u="none" strike="noStrike" dirty="0" smtClean="0">
                          <a:effectLst/>
                          <a:latin typeface="Arial" panose="020B0604020202020204" pitchFamily="34" charset="0"/>
                          <a:ea typeface="+mn-ea"/>
                          <a:cs typeface="Arial" panose="020B0604020202020204" pitchFamily="34" charset="0"/>
                        </a:rPr>
                        <a:t>5</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Operations Manager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Engr. Will </a:t>
                      </a:r>
                      <a:r>
                        <a:rPr lang="en-GB" sz="1200" u="none" strike="noStrike" dirty="0" err="1">
                          <a:effectLst/>
                          <a:latin typeface="Arial" panose="020B0604020202020204" pitchFamily="34" charset="0"/>
                          <a:cs typeface="Arial" panose="020B0604020202020204" pitchFamily="34" charset="0"/>
                        </a:rPr>
                        <a:t>Beresibo</a:t>
                      </a:r>
                      <a:r>
                        <a:rPr lang="en-GB" sz="1200" u="none" strike="noStrike" dirty="0">
                          <a:effectLst/>
                          <a:latin typeface="Arial" panose="020B0604020202020204" pitchFamily="34" charset="0"/>
                          <a:cs typeface="Arial" panose="020B0604020202020204" pitchFamily="34" charset="0"/>
                        </a:rPr>
                        <a:t> (COREN)</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1853580723"/>
                  </a:ext>
                </a:extLst>
              </a:tr>
              <a:tr h="524258">
                <a:tc>
                  <a:txBody>
                    <a:bodyPr/>
                    <a:lstStyle/>
                    <a:p>
                      <a:pPr algn="ctr"/>
                      <a:r>
                        <a:rPr lang="en-GB" sz="1200" u="none" strike="noStrike" dirty="0" smtClean="0">
                          <a:effectLst/>
                          <a:latin typeface="Arial" panose="020B0604020202020204" pitchFamily="34" charset="0"/>
                          <a:ea typeface="+mn-ea"/>
                          <a:cs typeface="Arial" panose="020B0604020202020204" pitchFamily="34" charset="0"/>
                        </a:rPr>
                        <a:t>6</a:t>
                      </a:r>
                      <a:endParaRPr lang="x-none" sz="1200" u="sng">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a:effectLst/>
                          <a:latin typeface="Arial" panose="020B0604020202020204" pitchFamily="34" charset="0"/>
                          <a:cs typeface="Arial" panose="020B0604020202020204" pitchFamily="34" charset="0"/>
                        </a:rPr>
                        <a:t>Business Dev. Manager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en-GB" sz="1200" u="none" strike="noStrike" dirty="0" err="1">
                          <a:effectLst/>
                          <a:latin typeface="Arial" panose="020B0604020202020204" pitchFamily="34" charset="0"/>
                          <a:cs typeface="Arial" panose="020B0604020202020204" pitchFamily="34" charset="0"/>
                        </a:rPr>
                        <a:t>Austine</a:t>
                      </a:r>
                      <a:r>
                        <a:rPr lang="en-GB" sz="1200" u="none" strike="noStrike" dirty="0">
                          <a:effectLst/>
                          <a:latin typeface="Arial" panose="020B0604020202020204" pitchFamily="34" charset="0"/>
                          <a:cs typeface="Arial" panose="020B0604020202020204" pitchFamily="34" charset="0"/>
                        </a:rPr>
                        <a:t> </a:t>
                      </a:r>
                      <a:r>
                        <a:rPr lang="en-GB" sz="1200" u="none" strike="noStrike" dirty="0" err="1">
                          <a:effectLst/>
                          <a:latin typeface="Arial" panose="020B0604020202020204" pitchFamily="34" charset="0"/>
                          <a:cs typeface="Arial" panose="020B0604020202020204" pitchFamily="34" charset="0"/>
                        </a:rPr>
                        <a:t>Omatseye</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583189180"/>
                  </a:ext>
                </a:extLst>
              </a:tr>
              <a:tr h="524258">
                <a:tc>
                  <a:txBody>
                    <a:bodyPr/>
                    <a:lstStyle/>
                    <a:p>
                      <a:pPr algn="ctr"/>
                      <a:r>
                        <a:rPr lang="en-GB" sz="1200" u="none" strike="noStrike" dirty="0" smtClean="0">
                          <a:effectLst/>
                          <a:latin typeface="Arial" panose="020B0604020202020204" pitchFamily="34" charset="0"/>
                          <a:ea typeface="+mn-ea"/>
                          <a:cs typeface="Arial" panose="020B0604020202020204" pitchFamily="34" charset="0"/>
                        </a:rPr>
                        <a:t>7</a:t>
                      </a:r>
                      <a:endParaRPr lang="x-none" sz="1200" u="sng">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u="none" strike="noStrike" dirty="0">
                          <a:effectLst/>
                          <a:latin typeface="Arial" panose="020B0604020202020204" pitchFamily="34" charset="0"/>
                          <a:cs typeface="Arial" panose="020B0604020202020204" pitchFamily="34" charset="0"/>
                        </a:rPr>
                        <a:t>Procurement Manager</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200" u="none" strike="noStrike" dirty="0" err="1">
                          <a:effectLst/>
                          <a:latin typeface="Arial" panose="020B0604020202020204" pitchFamily="34" charset="0"/>
                          <a:cs typeface="Arial" panose="020B0604020202020204" pitchFamily="34" charset="0"/>
                        </a:rPr>
                        <a:t>Adedayo</a:t>
                      </a:r>
                      <a:r>
                        <a:rPr lang="en-GB" sz="1200" u="none" strike="noStrike" dirty="0">
                          <a:effectLst/>
                          <a:latin typeface="Arial" panose="020B0604020202020204" pitchFamily="34" charset="0"/>
                          <a:cs typeface="Arial" panose="020B0604020202020204" pitchFamily="34" charset="0"/>
                        </a:rPr>
                        <a:t> Mustapha</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963431195"/>
                  </a:ext>
                </a:extLst>
              </a:tr>
              <a:tr h="524258">
                <a:tc>
                  <a:txBody>
                    <a:bodyPr/>
                    <a:lstStyle/>
                    <a:p>
                      <a:pPr algn="ctr"/>
                      <a:r>
                        <a:rPr lang="en-GB" sz="1200" u="none" strike="noStrike" dirty="0" smtClean="0">
                          <a:effectLst/>
                          <a:latin typeface="Arial" panose="020B0604020202020204" pitchFamily="34" charset="0"/>
                          <a:ea typeface="+mn-ea"/>
                          <a:cs typeface="Arial" panose="020B0604020202020204" pitchFamily="34" charset="0"/>
                        </a:rPr>
                        <a:t>8</a:t>
                      </a:r>
                      <a:endParaRPr lang="x-none" sz="1200" u="sng">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GB" sz="1200" u="none" strike="noStrike" dirty="0">
                          <a:effectLst/>
                          <a:latin typeface="Arial" panose="020B0604020202020204" pitchFamily="34" charset="0"/>
                          <a:cs typeface="Arial" panose="020B0604020202020204" pitchFamily="34" charset="0"/>
                        </a:rPr>
                        <a:t>Project Engineer (Mechanical)</a:t>
                      </a:r>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x-none" sz="1200" u="sng"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r>
                        <a:rPr lang="en-US" sz="1200" u="none" dirty="0">
                          <a:effectLst/>
                          <a:latin typeface="Arial" panose="020B0604020202020204" pitchFamily="34" charset="0"/>
                          <a:ea typeface="Times New Roman" panose="02020603050405020304" pitchFamily="18" charset="0"/>
                          <a:cs typeface="Arial" panose="020B0604020202020204" pitchFamily="34" charset="0"/>
                        </a:rPr>
                        <a:t>Samuel </a:t>
                      </a:r>
                      <a:r>
                        <a:rPr lang="en-US" sz="1200" u="none" dirty="0" err="1">
                          <a:effectLst/>
                          <a:latin typeface="Arial" panose="020B0604020202020204" pitchFamily="34" charset="0"/>
                          <a:ea typeface="Times New Roman" panose="02020603050405020304" pitchFamily="18" charset="0"/>
                          <a:cs typeface="Arial" panose="020B0604020202020204" pitchFamily="34" charset="0"/>
                        </a:rPr>
                        <a:t>Chima</a:t>
                      </a:r>
                      <a:endParaRPr lang="x-none" sz="1200" u="none"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 xmlns:a16="http://schemas.microsoft.com/office/drawing/2014/main" val="1268406721"/>
                  </a:ext>
                </a:extLst>
              </a:tr>
            </a:tbl>
          </a:graphicData>
        </a:graphic>
      </p:graphicFrame>
    </p:spTree>
    <p:extLst>
      <p:ext uri="{BB962C8B-B14F-4D97-AF65-F5344CB8AC3E}">
        <p14:creationId xmlns:p14="http://schemas.microsoft.com/office/powerpoint/2010/main" val="7099398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889827" y="264328"/>
            <a:ext cx="3933371" cy="516835"/>
          </a:xfrm>
        </p:spPr>
        <p:txBody>
          <a:bodyPr>
            <a:normAutofit fontScale="90000"/>
          </a:bodyPr>
          <a:lstStyle/>
          <a:p>
            <a:pPr algn="ctr"/>
            <a:r>
              <a:rPr lang="en-US" sz="2800" b="1" dirty="0">
                <a:solidFill>
                  <a:srgbClr val="002060"/>
                </a:solidFill>
              </a:rPr>
              <a:t>PROJECT EQUIPMENT</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781163"/>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 xmlns:a16="http://schemas.microsoft.com/office/drawing/2014/main" id="{C9983E40-6EB4-10BA-0B74-75FCFA9118CB}"/>
              </a:ext>
            </a:extLst>
          </p:cNvPr>
          <p:cNvGraphicFramePr>
            <a:graphicFrameLocks noGrp="1"/>
          </p:cNvGraphicFramePr>
          <p:nvPr>
            <p:extLst>
              <p:ext uri="{D42A27DB-BD31-4B8C-83A1-F6EECF244321}">
                <p14:modId xmlns:p14="http://schemas.microsoft.com/office/powerpoint/2010/main" val="2751239918"/>
              </p:ext>
            </p:extLst>
          </p:nvPr>
        </p:nvGraphicFramePr>
        <p:xfrm>
          <a:off x="2249714" y="1390726"/>
          <a:ext cx="7184573" cy="5091149"/>
        </p:xfrm>
        <a:graphic>
          <a:graphicData uri="http://schemas.openxmlformats.org/drawingml/2006/table">
            <a:tbl>
              <a:tblPr>
                <a:tableStyleId>{5C22544A-7EE6-4342-B048-85BDC9FD1C3A}</a:tableStyleId>
              </a:tblPr>
              <a:tblGrid>
                <a:gridCol w="628253">
                  <a:extLst>
                    <a:ext uri="{9D8B030D-6E8A-4147-A177-3AD203B41FA5}">
                      <a16:colId xmlns="" xmlns:a16="http://schemas.microsoft.com/office/drawing/2014/main" val="2927202897"/>
                    </a:ext>
                  </a:extLst>
                </a:gridCol>
                <a:gridCol w="4799539">
                  <a:extLst>
                    <a:ext uri="{9D8B030D-6E8A-4147-A177-3AD203B41FA5}">
                      <a16:colId xmlns="" xmlns:a16="http://schemas.microsoft.com/office/drawing/2014/main" val="3729648643"/>
                    </a:ext>
                  </a:extLst>
                </a:gridCol>
                <a:gridCol w="1756781">
                  <a:extLst>
                    <a:ext uri="{9D8B030D-6E8A-4147-A177-3AD203B41FA5}">
                      <a16:colId xmlns="" xmlns:a16="http://schemas.microsoft.com/office/drawing/2014/main" val="2995487071"/>
                    </a:ext>
                  </a:extLst>
                </a:gridCol>
              </a:tblGrid>
              <a:tr h="362357">
                <a:tc>
                  <a:txBody>
                    <a:bodyPr/>
                    <a:lstStyle/>
                    <a:p>
                      <a:pPr algn="ctr"/>
                      <a:endParaRPr lang="en-US" sz="1100" b="1" dirty="0">
                        <a:effectLst/>
                      </a:endParaRPr>
                    </a:p>
                    <a:p>
                      <a:pPr algn="ctr"/>
                      <a:r>
                        <a:rPr lang="en-US" sz="1100" b="1" dirty="0" smtClean="0">
                          <a:effectLst/>
                        </a:rPr>
                        <a:t>S/No</a:t>
                      </a:r>
                      <a:endParaRPr lang="x-none" sz="1100" b="1" dirty="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tc>
                  <a:txBody>
                    <a:bodyPr/>
                    <a:lstStyle/>
                    <a:p>
                      <a:endParaRPr lang="en-US" sz="1100" b="1" dirty="0">
                        <a:effectLst/>
                      </a:endParaRPr>
                    </a:p>
                    <a:p>
                      <a:r>
                        <a:rPr lang="en-US" sz="1100" b="1" dirty="0">
                          <a:effectLst/>
                        </a:rPr>
                        <a:t>TYPE OF EQUIPMENT</a:t>
                      </a:r>
                      <a:endParaRPr lang="x-none" sz="1100" b="1" dirty="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tc>
                  <a:txBody>
                    <a:bodyPr/>
                    <a:lstStyle/>
                    <a:p>
                      <a:pPr algn="ctr"/>
                      <a:endParaRPr lang="en-US" sz="1100" b="1" dirty="0">
                        <a:effectLst/>
                      </a:endParaRPr>
                    </a:p>
                    <a:p>
                      <a:pPr algn="ctr"/>
                      <a:r>
                        <a:rPr lang="en-US" sz="1100" b="1" dirty="0">
                          <a:effectLst/>
                        </a:rPr>
                        <a:t>QUANTITY</a:t>
                      </a:r>
                      <a:endParaRPr lang="x-none" sz="1100" b="1" dirty="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extLst>
                  <a:ext uri="{0D108BD9-81ED-4DB2-BD59-A6C34878D82A}">
                    <a16:rowId xmlns="" xmlns:a16="http://schemas.microsoft.com/office/drawing/2014/main" val="3912324642"/>
                  </a:ext>
                </a:extLst>
              </a:tr>
              <a:tr h="4728792">
                <a:tc>
                  <a:txBody>
                    <a:bodyPr/>
                    <a:lstStyle/>
                    <a:p>
                      <a:pPr algn="ctr"/>
                      <a:r>
                        <a:rPr lang="en-US" sz="1100" dirty="0">
                          <a:effectLst/>
                        </a:rPr>
                        <a:t>1</a:t>
                      </a:r>
                      <a:endParaRPr lang="x-none" sz="1100">
                        <a:effectLst/>
                      </a:endParaRPr>
                    </a:p>
                    <a:p>
                      <a:pPr algn="ctr"/>
                      <a:r>
                        <a:rPr lang="en-US" sz="1100" dirty="0">
                          <a:effectLst/>
                        </a:rPr>
                        <a:t>2</a:t>
                      </a:r>
                      <a:endParaRPr lang="x-none" sz="1100">
                        <a:effectLst/>
                      </a:endParaRPr>
                    </a:p>
                    <a:p>
                      <a:pPr algn="ctr"/>
                      <a:r>
                        <a:rPr lang="en-US" sz="1100" dirty="0">
                          <a:effectLst/>
                        </a:rPr>
                        <a:t>3</a:t>
                      </a:r>
                      <a:endParaRPr lang="x-none" sz="1100">
                        <a:effectLst/>
                      </a:endParaRPr>
                    </a:p>
                    <a:p>
                      <a:pPr algn="ctr"/>
                      <a:r>
                        <a:rPr lang="en-US" sz="1100" dirty="0">
                          <a:effectLst/>
                        </a:rPr>
                        <a:t>4</a:t>
                      </a:r>
                      <a:endParaRPr lang="x-none" sz="1100">
                        <a:effectLst/>
                      </a:endParaRPr>
                    </a:p>
                    <a:p>
                      <a:pPr algn="ctr"/>
                      <a:r>
                        <a:rPr lang="en-US" sz="1100" dirty="0">
                          <a:effectLst/>
                        </a:rPr>
                        <a:t>5</a:t>
                      </a:r>
                      <a:endParaRPr lang="x-none" sz="1100">
                        <a:effectLst/>
                      </a:endParaRPr>
                    </a:p>
                    <a:p>
                      <a:pPr algn="ctr"/>
                      <a:r>
                        <a:rPr lang="en-US" sz="1100" dirty="0">
                          <a:effectLst/>
                        </a:rPr>
                        <a:t>6</a:t>
                      </a:r>
                      <a:endParaRPr lang="x-none" sz="1100">
                        <a:effectLst/>
                      </a:endParaRPr>
                    </a:p>
                    <a:p>
                      <a:pPr algn="ctr"/>
                      <a:r>
                        <a:rPr lang="en-US" sz="1100" dirty="0">
                          <a:effectLst/>
                        </a:rPr>
                        <a:t>7</a:t>
                      </a:r>
                      <a:endParaRPr lang="x-none" sz="1100">
                        <a:effectLst/>
                      </a:endParaRPr>
                    </a:p>
                    <a:p>
                      <a:pPr algn="ctr"/>
                      <a:r>
                        <a:rPr lang="en-US" sz="1100" dirty="0">
                          <a:effectLst/>
                        </a:rPr>
                        <a:t>8</a:t>
                      </a:r>
                      <a:endParaRPr lang="x-none" sz="1100">
                        <a:effectLst/>
                      </a:endParaRPr>
                    </a:p>
                    <a:p>
                      <a:pPr algn="ctr"/>
                      <a:r>
                        <a:rPr lang="en-US" sz="1100" dirty="0">
                          <a:effectLst/>
                        </a:rPr>
                        <a:t>9</a:t>
                      </a:r>
                      <a:endParaRPr lang="x-none" sz="1100">
                        <a:effectLst/>
                      </a:endParaRPr>
                    </a:p>
                    <a:p>
                      <a:pPr algn="ctr"/>
                      <a:r>
                        <a:rPr lang="en-US" sz="1100" dirty="0">
                          <a:effectLst/>
                        </a:rPr>
                        <a:t>10</a:t>
                      </a:r>
                      <a:endParaRPr lang="x-none" sz="1100">
                        <a:effectLst/>
                      </a:endParaRPr>
                    </a:p>
                    <a:p>
                      <a:pPr algn="ctr"/>
                      <a:r>
                        <a:rPr lang="en-US" sz="1100" dirty="0">
                          <a:effectLst/>
                        </a:rPr>
                        <a:t>11</a:t>
                      </a:r>
                      <a:endParaRPr lang="x-none" sz="1100">
                        <a:effectLst/>
                      </a:endParaRPr>
                    </a:p>
                    <a:p>
                      <a:pPr algn="ctr"/>
                      <a:r>
                        <a:rPr lang="en-US" sz="1100" dirty="0">
                          <a:effectLst/>
                        </a:rPr>
                        <a:t>12</a:t>
                      </a:r>
                      <a:endParaRPr lang="x-none" sz="1100">
                        <a:effectLst/>
                      </a:endParaRPr>
                    </a:p>
                    <a:p>
                      <a:pPr algn="ctr"/>
                      <a:r>
                        <a:rPr lang="en-US" sz="1100" dirty="0">
                          <a:effectLst/>
                        </a:rPr>
                        <a:t>13</a:t>
                      </a:r>
                      <a:endParaRPr lang="x-none" sz="1100">
                        <a:effectLst/>
                      </a:endParaRPr>
                    </a:p>
                    <a:p>
                      <a:pPr algn="ctr"/>
                      <a:r>
                        <a:rPr lang="en-US" sz="1100" dirty="0">
                          <a:effectLst/>
                        </a:rPr>
                        <a:t>14</a:t>
                      </a:r>
                      <a:endParaRPr lang="x-none" sz="1100">
                        <a:effectLst/>
                      </a:endParaRPr>
                    </a:p>
                    <a:p>
                      <a:pPr algn="ctr"/>
                      <a:r>
                        <a:rPr lang="en-US" sz="1100" dirty="0">
                          <a:effectLst/>
                        </a:rPr>
                        <a:t>15</a:t>
                      </a:r>
                      <a:endParaRPr lang="x-none" sz="1100">
                        <a:effectLst/>
                      </a:endParaRPr>
                    </a:p>
                    <a:p>
                      <a:pPr algn="ctr"/>
                      <a:r>
                        <a:rPr lang="en-US" sz="1100" dirty="0">
                          <a:effectLst/>
                        </a:rPr>
                        <a:t>16</a:t>
                      </a:r>
                      <a:endParaRPr lang="x-none" sz="1100">
                        <a:effectLst/>
                      </a:endParaRPr>
                    </a:p>
                    <a:p>
                      <a:pPr algn="ctr"/>
                      <a:r>
                        <a:rPr lang="en-US" sz="1100" dirty="0">
                          <a:effectLst/>
                        </a:rPr>
                        <a:t>17</a:t>
                      </a:r>
                      <a:endParaRPr lang="x-none" sz="1100">
                        <a:effectLst/>
                      </a:endParaRPr>
                    </a:p>
                    <a:p>
                      <a:pPr algn="ctr"/>
                      <a:r>
                        <a:rPr lang="en-US" sz="1100" dirty="0">
                          <a:effectLst/>
                        </a:rPr>
                        <a:t>18</a:t>
                      </a:r>
                      <a:endParaRPr lang="x-none" sz="1100">
                        <a:effectLst/>
                      </a:endParaRPr>
                    </a:p>
                    <a:p>
                      <a:pPr algn="ctr"/>
                      <a:r>
                        <a:rPr lang="en-US" sz="1100" dirty="0">
                          <a:effectLst/>
                        </a:rPr>
                        <a:t>19</a:t>
                      </a:r>
                      <a:endParaRPr lang="x-none" sz="1100">
                        <a:effectLst/>
                      </a:endParaRPr>
                    </a:p>
                    <a:p>
                      <a:pPr algn="ctr"/>
                      <a:r>
                        <a:rPr lang="en-US" sz="1100" dirty="0">
                          <a:effectLst/>
                        </a:rPr>
                        <a:t>20</a:t>
                      </a:r>
                      <a:endParaRPr lang="x-none" sz="1100">
                        <a:effectLst/>
                      </a:endParaRPr>
                    </a:p>
                    <a:p>
                      <a:pPr algn="ctr"/>
                      <a:r>
                        <a:rPr lang="en-US" sz="1100" dirty="0">
                          <a:effectLst/>
                        </a:rPr>
                        <a:t>21</a:t>
                      </a:r>
                      <a:endParaRPr lang="x-none" sz="1100">
                        <a:effectLst/>
                      </a:endParaRPr>
                    </a:p>
                    <a:p>
                      <a:pPr algn="ctr"/>
                      <a:r>
                        <a:rPr lang="en-US" sz="1100" dirty="0">
                          <a:effectLst/>
                        </a:rPr>
                        <a:t>22</a:t>
                      </a:r>
                      <a:endParaRPr lang="x-none" sz="1100">
                        <a:effectLst/>
                      </a:endParaRPr>
                    </a:p>
                    <a:p>
                      <a:pPr algn="ctr"/>
                      <a:r>
                        <a:rPr lang="en-US" sz="1100" dirty="0">
                          <a:effectLst/>
                        </a:rPr>
                        <a:t>23</a:t>
                      </a:r>
                      <a:endParaRPr lang="x-none" sz="110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tc>
                  <a:txBody>
                    <a:bodyPr/>
                    <a:lstStyle/>
                    <a:p>
                      <a:r>
                        <a:rPr lang="en-US" sz="1100" dirty="0">
                          <a:effectLst/>
                        </a:rPr>
                        <a:t>Tipper Truck (10t)</a:t>
                      </a:r>
                      <a:endParaRPr lang="x-none" sz="1100" dirty="0">
                        <a:effectLst/>
                      </a:endParaRPr>
                    </a:p>
                    <a:p>
                      <a:r>
                        <a:rPr lang="en-US" sz="1100" dirty="0">
                          <a:effectLst/>
                        </a:rPr>
                        <a:t>Motorized Water tanker</a:t>
                      </a:r>
                      <a:endParaRPr lang="x-none" sz="1100" dirty="0">
                        <a:effectLst/>
                      </a:endParaRPr>
                    </a:p>
                    <a:p>
                      <a:r>
                        <a:rPr lang="en-US" sz="1100" dirty="0">
                          <a:effectLst/>
                        </a:rPr>
                        <a:t>Vibrator</a:t>
                      </a:r>
                      <a:endParaRPr lang="x-none" sz="1100" dirty="0">
                        <a:effectLst/>
                      </a:endParaRPr>
                    </a:p>
                    <a:p>
                      <a:r>
                        <a:rPr lang="en-US" sz="1100" dirty="0">
                          <a:effectLst/>
                        </a:rPr>
                        <a:t>Haulage Truck</a:t>
                      </a:r>
                      <a:endParaRPr lang="x-none" sz="1100" dirty="0">
                        <a:effectLst/>
                      </a:endParaRPr>
                    </a:p>
                    <a:p>
                      <a:r>
                        <a:rPr lang="en-US" sz="1100" dirty="0">
                          <a:effectLst/>
                        </a:rPr>
                        <a:t>Jack Hammers</a:t>
                      </a:r>
                      <a:endParaRPr lang="x-none" sz="1100" dirty="0">
                        <a:effectLst/>
                      </a:endParaRPr>
                    </a:p>
                    <a:p>
                      <a:r>
                        <a:rPr lang="en-US" sz="1100" dirty="0">
                          <a:effectLst/>
                        </a:rPr>
                        <a:t>Concrete Mixer</a:t>
                      </a:r>
                      <a:endParaRPr lang="x-none" sz="1100" dirty="0">
                        <a:effectLst/>
                      </a:endParaRPr>
                    </a:p>
                    <a:p>
                      <a:r>
                        <a:rPr lang="en-US" sz="1100" dirty="0">
                          <a:effectLst/>
                        </a:rPr>
                        <a:t>Concrete Pump</a:t>
                      </a:r>
                      <a:endParaRPr lang="x-none" sz="1100" dirty="0">
                        <a:effectLst/>
                      </a:endParaRPr>
                    </a:p>
                    <a:p>
                      <a:r>
                        <a:rPr lang="en-US" sz="1100" dirty="0">
                          <a:effectLst/>
                        </a:rPr>
                        <a:t>Wheel Barrow</a:t>
                      </a:r>
                      <a:endParaRPr lang="x-none" sz="1100" dirty="0">
                        <a:effectLst/>
                      </a:endParaRPr>
                    </a:p>
                    <a:p>
                      <a:r>
                        <a:rPr lang="en-US" sz="1100" dirty="0">
                          <a:effectLst/>
                        </a:rPr>
                        <a:t>Shovels</a:t>
                      </a:r>
                      <a:endParaRPr lang="x-none" sz="1100" dirty="0">
                        <a:effectLst/>
                      </a:endParaRPr>
                    </a:p>
                    <a:p>
                      <a:r>
                        <a:rPr lang="en-US" sz="1100" dirty="0">
                          <a:effectLst/>
                        </a:rPr>
                        <a:t>Head pans</a:t>
                      </a:r>
                      <a:endParaRPr lang="x-none" sz="1100" dirty="0">
                        <a:effectLst/>
                      </a:endParaRPr>
                    </a:p>
                    <a:p>
                      <a:r>
                        <a:rPr lang="en-US" sz="1100" dirty="0">
                          <a:effectLst/>
                        </a:rPr>
                        <a:t>Pay loaders</a:t>
                      </a:r>
                      <a:endParaRPr lang="x-none" sz="1100" dirty="0">
                        <a:effectLst/>
                      </a:endParaRPr>
                    </a:p>
                    <a:p>
                      <a:r>
                        <a:rPr lang="en-US" sz="1100" dirty="0">
                          <a:effectLst/>
                        </a:rPr>
                        <a:t>Toyota Hilux Pick-up</a:t>
                      </a:r>
                      <a:endParaRPr lang="x-none" sz="1100" dirty="0">
                        <a:effectLst/>
                      </a:endParaRPr>
                    </a:p>
                    <a:p>
                      <a:r>
                        <a:rPr lang="en-US" sz="1100" dirty="0">
                          <a:effectLst/>
                        </a:rPr>
                        <a:t>Pajero Four Runner SUV</a:t>
                      </a:r>
                      <a:endParaRPr lang="x-none" sz="1100" dirty="0">
                        <a:effectLst/>
                      </a:endParaRPr>
                    </a:p>
                    <a:p>
                      <a:r>
                        <a:rPr lang="en-US" sz="1100" dirty="0">
                          <a:effectLst/>
                        </a:rPr>
                        <a:t>Iron Bending Machine</a:t>
                      </a:r>
                      <a:endParaRPr lang="x-none" sz="1100" dirty="0">
                        <a:effectLst/>
                      </a:endParaRPr>
                    </a:p>
                    <a:p>
                      <a:r>
                        <a:rPr lang="en-US" sz="1100" dirty="0">
                          <a:effectLst/>
                        </a:rPr>
                        <a:t>Arc Saw Frame and Blades</a:t>
                      </a:r>
                      <a:endParaRPr lang="x-none" sz="1100" dirty="0">
                        <a:effectLst/>
                      </a:endParaRPr>
                    </a:p>
                    <a:p>
                      <a:r>
                        <a:rPr lang="en-US" sz="1100" dirty="0">
                          <a:effectLst/>
                        </a:rPr>
                        <a:t>Bar Benders</a:t>
                      </a:r>
                      <a:endParaRPr lang="x-none" sz="1100" dirty="0">
                        <a:effectLst/>
                      </a:endParaRPr>
                    </a:p>
                    <a:p>
                      <a:r>
                        <a:rPr lang="en-US" sz="1100" dirty="0">
                          <a:effectLst/>
                        </a:rPr>
                        <a:t>Wooden Planes </a:t>
                      </a:r>
                      <a:endParaRPr lang="x-none" sz="1100" dirty="0">
                        <a:effectLst/>
                      </a:endParaRPr>
                    </a:p>
                    <a:p>
                      <a:r>
                        <a:rPr lang="en-US" sz="1100" dirty="0">
                          <a:effectLst/>
                        </a:rPr>
                        <a:t>Wooden Saw</a:t>
                      </a:r>
                      <a:endParaRPr lang="x-none" sz="1100" dirty="0">
                        <a:effectLst/>
                      </a:endParaRPr>
                    </a:p>
                    <a:p>
                      <a:r>
                        <a:rPr lang="en-US" sz="1100" dirty="0">
                          <a:effectLst/>
                        </a:rPr>
                        <a:t>Carpentry Hammers </a:t>
                      </a:r>
                      <a:endParaRPr lang="x-none" sz="1100" dirty="0">
                        <a:effectLst/>
                      </a:endParaRPr>
                    </a:p>
                    <a:p>
                      <a:r>
                        <a:rPr lang="en-US" sz="1100" dirty="0">
                          <a:effectLst/>
                        </a:rPr>
                        <a:t>Pincers</a:t>
                      </a:r>
                      <a:endParaRPr lang="x-none" sz="1100" dirty="0">
                        <a:effectLst/>
                      </a:endParaRPr>
                    </a:p>
                    <a:p>
                      <a:r>
                        <a:rPr lang="en-US" sz="1100" dirty="0">
                          <a:effectLst/>
                        </a:rPr>
                        <a:t>Welding Machine</a:t>
                      </a:r>
                      <a:endParaRPr lang="x-none" sz="1100" dirty="0">
                        <a:effectLst/>
                      </a:endParaRPr>
                    </a:p>
                    <a:p>
                      <a:r>
                        <a:rPr lang="en-US" sz="1100" dirty="0">
                          <a:effectLst/>
                        </a:rPr>
                        <a:t>Dumpers and Dumping trucks</a:t>
                      </a:r>
                      <a:endParaRPr lang="x-none" sz="1100" dirty="0">
                        <a:effectLst/>
                      </a:endParaRPr>
                    </a:p>
                    <a:p>
                      <a:r>
                        <a:rPr lang="en-US" sz="1100" dirty="0">
                          <a:effectLst/>
                        </a:rPr>
                        <a:t>Block </a:t>
                      </a:r>
                      <a:r>
                        <a:rPr lang="en-US" sz="1100" dirty="0" err="1">
                          <a:effectLst/>
                        </a:rPr>
                        <a:t>Moulding</a:t>
                      </a:r>
                      <a:r>
                        <a:rPr lang="en-US" sz="1100" dirty="0">
                          <a:effectLst/>
                        </a:rPr>
                        <a:t> Machine</a:t>
                      </a:r>
                      <a:endParaRPr lang="x-none" sz="1100" dirty="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tc>
                  <a:txBody>
                    <a:bodyPr/>
                    <a:lstStyle/>
                    <a:p>
                      <a:pPr algn="ctr"/>
                      <a:r>
                        <a:rPr lang="en-US" sz="1100" dirty="0">
                          <a:effectLst/>
                        </a:rPr>
                        <a:t>3</a:t>
                      </a:r>
                      <a:endParaRPr lang="x-none" sz="1100" dirty="0">
                        <a:effectLst/>
                      </a:endParaRPr>
                    </a:p>
                    <a:p>
                      <a:pPr algn="ctr"/>
                      <a:r>
                        <a:rPr lang="en-US" sz="1100" dirty="0">
                          <a:effectLst/>
                        </a:rPr>
                        <a:t>4</a:t>
                      </a:r>
                      <a:endParaRPr lang="x-none" sz="1100" dirty="0">
                        <a:effectLst/>
                      </a:endParaRPr>
                    </a:p>
                    <a:p>
                      <a:pPr algn="ctr"/>
                      <a:r>
                        <a:rPr lang="en-US" sz="1100" dirty="0">
                          <a:effectLst/>
                        </a:rPr>
                        <a:t>20</a:t>
                      </a:r>
                      <a:endParaRPr lang="x-none" sz="1100" dirty="0">
                        <a:effectLst/>
                      </a:endParaRPr>
                    </a:p>
                    <a:p>
                      <a:pPr algn="ctr"/>
                      <a:r>
                        <a:rPr lang="en-US" sz="1100" dirty="0">
                          <a:effectLst/>
                        </a:rPr>
                        <a:t>5</a:t>
                      </a:r>
                      <a:endParaRPr lang="x-none" sz="1100" dirty="0">
                        <a:effectLst/>
                      </a:endParaRPr>
                    </a:p>
                    <a:p>
                      <a:pPr algn="ctr"/>
                      <a:r>
                        <a:rPr lang="en-US" sz="1100" dirty="0">
                          <a:effectLst/>
                        </a:rPr>
                        <a:t>4</a:t>
                      </a:r>
                      <a:endParaRPr lang="x-none" sz="1100" dirty="0">
                        <a:effectLst/>
                      </a:endParaRPr>
                    </a:p>
                    <a:p>
                      <a:pPr algn="ctr"/>
                      <a:r>
                        <a:rPr lang="en-US" sz="1100" dirty="0">
                          <a:effectLst/>
                        </a:rPr>
                        <a:t>10</a:t>
                      </a:r>
                      <a:endParaRPr lang="x-none" sz="1100" dirty="0">
                        <a:effectLst/>
                      </a:endParaRPr>
                    </a:p>
                    <a:p>
                      <a:pPr algn="ctr"/>
                      <a:r>
                        <a:rPr lang="en-US" sz="1100" dirty="0">
                          <a:effectLst/>
                        </a:rPr>
                        <a:t>12</a:t>
                      </a:r>
                      <a:endParaRPr lang="x-none" sz="1100" dirty="0">
                        <a:effectLst/>
                      </a:endParaRPr>
                    </a:p>
                    <a:p>
                      <a:pPr algn="ctr"/>
                      <a:r>
                        <a:rPr lang="en-US" sz="1100" dirty="0">
                          <a:effectLst/>
                        </a:rPr>
                        <a:t>15</a:t>
                      </a:r>
                      <a:endParaRPr lang="x-none" sz="1100" dirty="0">
                        <a:effectLst/>
                      </a:endParaRPr>
                    </a:p>
                    <a:p>
                      <a:pPr algn="ctr"/>
                      <a:r>
                        <a:rPr lang="en-US" sz="1100" dirty="0">
                          <a:effectLst/>
                        </a:rPr>
                        <a:t>Many</a:t>
                      </a:r>
                      <a:endParaRPr lang="x-none" sz="1100" dirty="0">
                        <a:effectLst/>
                      </a:endParaRPr>
                    </a:p>
                    <a:p>
                      <a:pPr algn="ctr"/>
                      <a:r>
                        <a:rPr lang="en-US" sz="1100" dirty="0">
                          <a:effectLst/>
                        </a:rPr>
                        <a:t>Many</a:t>
                      </a:r>
                      <a:endParaRPr lang="x-none" sz="1100" dirty="0">
                        <a:effectLst/>
                      </a:endParaRPr>
                    </a:p>
                    <a:p>
                      <a:pPr algn="ctr"/>
                      <a:r>
                        <a:rPr lang="en-US" sz="1100" dirty="0">
                          <a:effectLst/>
                        </a:rPr>
                        <a:t>2 sets</a:t>
                      </a:r>
                      <a:endParaRPr lang="x-none" sz="1100" dirty="0">
                        <a:effectLst/>
                      </a:endParaRPr>
                    </a:p>
                    <a:p>
                      <a:pPr algn="ctr"/>
                      <a:r>
                        <a:rPr lang="en-US" sz="1100" dirty="0">
                          <a:effectLst/>
                        </a:rPr>
                        <a:t>5</a:t>
                      </a:r>
                      <a:endParaRPr lang="x-none" sz="1100" dirty="0">
                        <a:effectLst/>
                      </a:endParaRPr>
                    </a:p>
                    <a:p>
                      <a:pPr algn="ctr"/>
                      <a:r>
                        <a:rPr lang="en-US" sz="1100" dirty="0">
                          <a:effectLst/>
                        </a:rPr>
                        <a:t>1</a:t>
                      </a:r>
                      <a:endParaRPr lang="x-none" sz="1100" dirty="0">
                        <a:effectLst/>
                      </a:endParaRPr>
                    </a:p>
                    <a:p>
                      <a:pPr algn="ctr"/>
                      <a:r>
                        <a:rPr lang="en-US" sz="1100" dirty="0">
                          <a:effectLst/>
                        </a:rPr>
                        <a:t>4</a:t>
                      </a:r>
                      <a:endParaRPr lang="x-none" sz="1100" dirty="0">
                        <a:effectLst/>
                      </a:endParaRPr>
                    </a:p>
                    <a:p>
                      <a:pPr algn="ctr"/>
                      <a:r>
                        <a:rPr lang="en-US" sz="1100" dirty="0">
                          <a:effectLst/>
                        </a:rPr>
                        <a:t>Many</a:t>
                      </a:r>
                      <a:endParaRPr lang="x-none" sz="1100" dirty="0">
                        <a:effectLst/>
                      </a:endParaRPr>
                    </a:p>
                    <a:p>
                      <a:pPr algn="ctr"/>
                      <a:r>
                        <a:rPr lang="en-US" sz="1100" dirty="0">
                          <a:effectLst/>
                        </a:rPr>
                        <a:t>5</a:t>
                      </a:r>
                      <a:endParaRPr lang="x-none" sz="1100" dirty="0">
                        <a:effectLst/>
                      </a:endParaRPr>
                    </a:p>
                    <a:p>
                      <a:pPr algn="ctr"/>
                      <a:r>
                        <a:rPr lang="en-US" sz="1100" dirty="0">
                          <a:effectLst/>
                        </a:rPr>
                        <a:t>5</a:t>
                      </a:r>
                      <a:endParaRPr lang="x-none" sz="1100" dirty="0">
                        <a:effectLst/>
                      </a:endParaRPr>
                    </a:p>
                    <a:p>
                      <a:pPr algn="ctr"/>
                      <a:r>
                        <a:rPr lang="en-US" sz="1100" dirty="0">
                          <a:effectLst/>
                        </a:rPr>
                        <a:t>Many</a:t>
                      </a:r>
                      <a:endParaRPr lang="x-none" sz="1100" dirty="0">
                        <a:effectLst/>
                      </a:endParaRPr>
                    </a:p>
                    <a:p>
                      <a:pPr algn="ctr"/>
                      <a:r>
                        <a:rPr lang="en-US" sz="1100" dirty="0">
                          <a:effectLst/>
                        </a:rPr>
                        <a:t>Many</a:t>
                      </a:r>
                      <a:endParaRPr lang="x-none" sz="1100" dirty="0">
                        <a:effectLst/>
                      </a:endParaRPr>
                    </a:p>
                    <a:p>
                      <a:pPr algn="ctr"/>
                      <a:r>
                        <a:rPr lang="en-US" sz="1100" dirty="0">
                          <a:effectLst/>
                        </a:rPr>
                        <a:t>Boxes</a:t>
                      </a:r>
                      <a:endParaRPr lang="x-none" sz="1100" dirty="0">
                        <a:effectLst/>
                      </a:endParaRPr>
                    </a:p>
                    <a:p>
                      <a:pPr algn="ctr"/>
                      <a:r>
                        <a:rPr lang="en-US" sz="1100" dirty="0">
                          <a:effectLst/>
                        </a:rPr>
                        <a:t>4</a:t>
                      </a:r>
                      <a:endParaRPr lang="x-none" sz="1100" dirty="0">
                        <a:effectLst/>
                      </a:endParaRPr>
                    </a:p>
                    <a:p>
                      <a:pPr algn="ctr"/>
                      <a:r>
                        <a:rPr lang="en-US" sz="1100" dirty="0">
                          <a:effectLst/>
                        </a:rPr>
                        <a:t>2</a:t>
                      </a:r>
                      <a:endParaRPr lang="x-none" sz="1100" dirty="0">
                        <a:effectLst/>
                      </a:endParaRPr>
                    </a:p>
                    <a:p>
                      <a:pPr algn="ctr"/>
                      <a:r>
                        <a:rPr lang="en-US" sz="1100" dirty="0">
                          <a:effectLst/>
                        </a:rPr>
                        <a:t>4</a:t>
                      </a:r>
                      <a:endParaRPr lang="x-none" sz="1100" dirty="0">
                        <a:effectLst/>
                        <a:latin typeface="Arial" panose="020B0604020202020204" pitchFamily="34" charset="0"/>
                        <a:ea typeface="Arial" panose="020B0604020202020204" pitchFamily="34" charset="0"/>
                        <a:cs typeface="Arial" panose="020B0604020202020204" pitchFamily="34" charset="0"/>
                      </a:endParaRPr>
                    </a:p>
                  </a:txBody>
                  <a:tcPr marL="60647" marR="60647" marT="0" marB="0"/>
                </a:tc>
                <a:extLst>
                  <a:ext uri="{0D108BD9-81ED-4DB2-BD59-A6C34878D82A}">
                    <a16:rowId xmlns="" xmlns:a16="http://schemas.microsoft.com/office/drawing/2014/main" val="4166079522"/>
                  </a:ext>
                </a:extLst>
              </a:tr>
            </a:tbl>
          </a:graphicData>
        </a:graphic>
      </p:graphicFrame>
      <p:sp>
        <p:nvSpPr>
          <p:cNvPr id="4" name="Title 1">
            <a:extLst>
              <a:ext uri="{FF2B5EF4-FFF2-40B4-BE49-F238E27FC236}">
                <a16:creationId xmlns="" xmlns:a16="http://schemas.microsoft.com/office/drawing/2014/main" id="{111408AD-B085-2032-B43A-E3D79EE3AE80}"/>
              </a:ext>
            </a:extLst>
          </p:cNvPr>
          <p:cNvSpPr txBox="1">
            <a:spLocks/>
          </p:cNvSpPr>
          <p:nvPr/>
        </p:nvSpPr>
        <p:spPr>
          <a:xfrm>
            <a:off x="2249714" y="942131"/>
            <a:ext cx="5107689" cy="516835"/>
          </a:xfrm>
          <a:prstGeom prst="rect">
            <a:avLst/>
          </a:prstGeom>
        </p:spPr>
        <p:txBody>
          <a:bodyPr vert="horz" lIns="91440" tIns="45720" rIns="91440" bIns="45720" rtlCol="0" anchor="t">
            <a:normAutofit fontScale="6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2060"/>
                </a:solidFill>
              </a:rPr>
              <a:t>List of Engineering Construction Equipment</a:t>
            </a:r>
          </a:p>
        </p:txBody>
      </p:sp>
    </p:spTree>
    <p:extLst>
      <p:ext uri="{BB962C8B-B14F-4D97-AF65-F5344CB8AC3E}">
        <p14:creationId xmlns:p14="http://schemas.microsoft.com/office/powerpoint/2010/main" val="23510416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882954" y="183844"/>
            <a:ext cx="3933371" cy="516835"/>
          </a:xfrm>
        </p:spPr>
        <p:txBody>
          <a:bodyPr>
            <a:normAutofit fontScale="90000"/>
          </a:bodyPr>
          <a:lstStyle/>
          <a:p>
            <a:pPr algn="ctr"/>
            <a:r>
              <a:rPr lang="en-US" sz="2800" b="1" dirty="0">
                <a:solidFill>
                  <a:srgbClr val="002060"/>
                </a:solidFill>
              </a:rPr>
              <a:t>PROJECT EQUIPMENT</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621507"/>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 xmlns:a16="http://schemas.microsoft.com/office/drawing/2014/main" id="{111408AD-B085-2032-B43A-E3D79EE3AE80}"/>
              </a:ext>
            </a:extLst>
          </p:cNvPr>
          <p:cNvSpPr txBox="1">
            <a:spLocks/>
          </p:cNvSpPr>
          <p:nvPr/>
        </p:nvSpPr>
        <p:spPr>
          <a:xfrm>
            <a:off x="2249713" y="680874"/>
            <a:ext cx="5021943" cy="355866"/>
          </a:xfrm>
          <a:prstGeom prst="rect">
            <a:avLst/>
          </a:prstGeom>
        </p:spPr>
        <p:txBody>
          <a:bodyPr vert="horz" lIns="91440" tIns="45720" rIns="91440" bIns="45720" rtlCol="0" anchor="t">
            <a:normAutofit fontScale="75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b="1" dirty="0">
                <a:solidFill>
                  <a:srgbClr val="002060"/>
                </a:solidFill>
              </a:rPr>
              <a:t>List of Mechanical/Fabrication Equipment</a:t>
            </a:r>
          </a:p>
        </p:txBody>
      </p:sp>
      <p:graphicFrame>
        <p:nvGraphicFramePr>
          <p:cNvPr id="5" name="Table 4">
            <a:extLst>
              <a:ext uri="{FF2B5EF4-FFF2-40B4-BE49-F238E27FC236}">
                <a16:creationId xmlns="" xmlns:a16="http://schemas.microsoft.com/office/drawing/2014/main" id="{4B136ED5-C136-59DC-0B27-116C3579CD2A}"/>
              </a:ext>
            </a:extLst>
          </p:cNvPr>
          <p:cNvGraphicFramePr>
            <a:graphicFrameLocks noGrp="1"/>
          </p:cNvGraphicFramePr>
          <p:nvPr>
            <p:extLst>
              <p:ext uri="{D42A27DB-BD31-4B8C-83A1-F6EECF244321}">
                <p14:modId xmlns:p14="http://schemas.microsoft.com/office/powerpoint/2010/main" val="320931796"/>
              </p:ext>
            </p:extLst>
          </p:nvPr>
        </p:nvGraphicFramePr>
        <p:xfrm>
          <a:off x="2249713" y="1036741"/>
          <a:ext cx="6879773" cy="5510565"/>
        </p:xfrm>
        <a:graphic>
          <a:graphicData uri="http://schemas.openxmlformats.org/drawingml/2006/table">
            <a:tbl>
              <a:tblPr>
                <a:tableStyleId>{5C22544A-7EE6-4342-B048-85BDC9FD1C3A}</a:tableStyleId>
              </a:tblPr>
              <a:tblGrid>
                <a:gridCol w="740230">
                  <a:extLst>
                    <a:ext uri="{9D8B030D-6E8A-4147-A177-3AD203B41FA5}">
                      <a16:colId xmlns="" xmlns:a16="http://schemas.microsoft.com/office/drawing/2014/main" val="217819510"/>
                    </a:ext>
                  </a:extLst>
                </a:gridCol>
                <a:gridCol w="3805334">
                  <a:extLst>
                    <a:ext uri="{9D8B030D-6E8A-4147-A177-3AD203B41FA5}">
                      <a16:colId xmlns="" xmlns:a16="http://schemas.microsoft.com/office/drawing/2014/main" val="4087776363"/>
                    </a:ext>
                  </a:extLst>
                </a:gridCol>
                <a:gridCol w="2334209">
                  <a:extLst>
                    <a:ext uri="{9D8B030D-6E8A-4147-A177-3AD203B41FA5}">
                      <a16:colId xmlns="" xmlns:a16="http://schemas.microsoft.com/office/drawing/2014/main" val="1522386359"/>
                    </a:ext>
                  </a:extLst>
                </a:gridCol>
              </a:tblGrid>
              <a:tr h="313725">
                <a:tc>
                  <a:txBody>
                    <a:bodyPr/>
                    <a:lstStyle/>
                    <a:p>
                      <a:pPr algn="ctr"/>
                      <a:endParaRPr lang="en-US" sz="1000" b="1" dirty="0">
                        <a:effectLst/>
                      </a:endParaRPr>
                    </a:p>
                    <a:p>
                      <a:pPr algn="ctr"/>
                      <a:r>
                        <a:rPr lang="en-US" sz="1000" b="1" dirty="0">
                          <a:effectLst/>
                        </a:rPr>
                        <a:t>S/NO</a:t>
                      </a:r>
                      <a:endParaRPr lang="x-none" sz="1000" b="1" dirty="0">
                        <a:effectLst/>
                        <a:latin typeface="Arial" panose="020B0604020202020204" pitchFamily="34" charset="0"/>
                        <a:ea typeface="Arial" panose="020B0604020202020204" pitchFamily="34" charset="0"/>
                        <a:cs typeface="Arial" panose="020B0604020202020204" pitchFamily="34" charset="0"/>
                      </a:endParaRPr>
                    </a:p>
                  </a:txBody>
                  <a:tcPr marL="35501" marR="35501" marT="0" marB="0"/>
                </a:tc>
                <a:tc>
                  <a:txBody>
                    <a:bodyPr/>
                    <a:lstStyle/>
                    <a:p>
                      <a:pPr algn="ctr"/>
                      <a:endParaRPr lang="en-US" sz="1000" b="1" dirty="0">
                        <a:effectLst/>
                      </a:endParaRPr>
                    </a:p>
                    <a:p>
                      <a:pPr algn="ctr"/>
                      <a:r>
                        <a:rPr lang="en-US" sz="1000" b="1" dirty="0">
                          <a:effectLst/>
                        </a:rPr>
                        <a:t>TYPE OF PLANT AND EQUIPMENT</a:t>
                      </a:r>
                      <a:endParaRPr lang="x-none" sz="1000" b="1" dirty="0">
                        <a:effectLst/>
                        <a:latin typeface="Arial" panose="020B0604020202020204" pitchFamily="34" charset="0"/>
                        <a:ea typeface="Arial" panose="020B0604020202020204" pitchFamily="34" charset="0"/>
                        <a:cs typeface="Arial" panose="020B0604020202020204" pitchFamily="34" charset="0"/>
                      </a:endParaRPr>
                    </a:p>
                  </a:txBody>
                  <a:tcPr marL="35501" marR="35501" marT="0" marB="0"/>
                </a:tc>
                <a:tc>
                  <a:txBody>
                    <a:bodyPr/>
                    <a:lstStyle/>
                    <a:p>
                      <a:pPr algn="ctr"/>
                      <a:endParaRPr lang="en-US" sz="1000" b="1" dirty="0">
                        <a:effectLst/>
                      </a:endParaRPr>
                    </a:p>
                    <a:p>
                      <a:pPr algn="ctr"/>
                      <a:r>
                        <a:rPr lang="en-US" sz="1000" b="1" dirty="0">
                          <a:effectLst/>
                        </a:rPr>
                        <a:t>QUANTITY</a:t>
                      </a:r>
                      <a:endParaRPr lang="x-none" sz="1000" b="1" dirty="0">
                        <a:effectLst/>
                        <a:latin typeface="Arial" panose="020B0604020202020204" pitchFamily="34" charset="0"/>
                        <a:ea typeface="Arial" panose="020B0604020202020204" pitchFamily="34" charset="0"/>
                        <a:cs typeface="Arial" panose="020B0604020202020204" pitchFamily="34" charset="0"/>
                      </a:endParaRPr>
                    </a:p>
                  </a:txBody>
                  <a:tcPr marL="35501" marR="35501" marT="0" marB="0"/>
                </a:tc>
                <a:extLst>
                  <a:ext uri="{0D108BD9-81ED-4DB2-BD59-A6C34878D82A}">
                    <a16:rowId xmlns="" xmlns:a16="http://schemas.microsoft.com/office/drawing/2014/main" val="2378418169"/>
                  </a:ext>
                </a:extLst>
              </a:tr>
              <a:tr h="4826661">
                <a:tc>
                  <a:txBody>
                    <a:bodyPr/>
                    <a:lstStyle/>
                    <a:p>
                      <a:pPr algn="ctr"/>
                      <a:r>
                        <a:rPr lang="en-US" sz="1100" dirty="0">
                          <a:effectLst/>
                        </a:rPr>
                        <a:t>1</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2</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3</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4</a:t>
                      </a:r>
                      <a:endParaRPr lang="x-none" sz="1100" dirty="0">
                        <a:effectLst/>
                      </a:endParaRPr>
                    </a:p>
                    <a:p>
                      <a:pPr algn="ctr"/>
                      <a:r>
                        <a:rPr lang="en-US" sz="1100" dirty="0">
                          <a:effectLst/>
                        </a:rPr>
                        <a:t> </a:t>
                      </a:r>
                      <a:endParaRPr lang="x-none" sz="1100" dirty="0">
                        <a:effectLst/>
                      </a:endParaRPr>
                    </a:p>
                    <a:p>
                      <a:pPr algn="ctr"/>
                      <a:endParaRPr lang="x-none" sz="1100" dirty="0">
                        <a:effectLst/>
                      </a:endParaRPr>
                    </a:p>
                    <a:p>
                      <a:pPr algn="ctr"/>
                      <a:r>
                        <a:rPr lang="en-US" sz="1100" dirty="0">
                          <a:effectLst/>
                        </a:rPr>
                        <a:t> </a:t>
                      </a:r>
                      <a:endParaRPr lang="x-none" sz="1100" dirty="0">
                        <a:effectLst/>
                      </a:endParaRPr>
                    </a:p>
                    <a:p>
                      <a:pPr algn="ctr"/>
                      <a:r>
                        <a:rPr lang="en-US" sz="1100" dirty="0">
                          <a:effectLst/>
                        </a:rPr>
                        <a:t>5</a:t>
                      </a:r>
                      <a:endParaRPr lang="x-none" sz="1100" dirty="0">
                        <a:effectLst/>
                      </a:endParaRPr>
                    </a:p>
                    <a:p>
                      <a:pPr algn="ctr"/>
                      <a:r>
                        <a:rPr lang="en-US" sz="1100" dirty="0">
                          <a:effectLst/>
                        </a:rPr>
                        <a:t>6</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7</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latin typeface="Arial" panose="020B0604020202020204" pitchFamily="34" charset="0"/>
                        <a:ea typeface="Arial" panose="020B0604020202020204" pitchFamily="34" charset="0"/>
                        <a:cs typeface="Arial" panose="020B0604020202020204" pitchFamily="34" charset="0"/>
                      </a:endParaRPr>
                    </a:p>
                  </a:txBody>
                  <a:tcPr marL="35501" marR="35501" marT="0" marB="0"/>
                </a:tc>
                <a:tc>
                  <a:txBody>
                    <a:bodyPr/>
                    <a:lstStyle/>
                    <a:p>
                      <a:r>
                        <a:rPr lang="en-US" sz="1100" dirty="0" smtClean="0">
                          <a:effectLst/>
                        </a:rPr>
                        <a:t>Welding </a:t>
                      </a:r>
                      <a:r>
                        <a:rPr lang="en-US" sz="1100" dirty="0">
                          <a:effectLst/>
                        </a:rPr>
                        <a:t>Machine</a:t>
                      </a:r>
                      <a:endParaRPr lang="x-none" sz="1100" dirty="0">
                        <a:effectLst/>
                      </a:endParaRPr>
                    </a:p>
                    <a:p>
                      <a:r>
                        <a:rPr lang="en-US" sz="1100" dirty="0">
                          <a:effectLst/>
                        </a:rPr>
                        <a:t>         Lincoln start and weld machine </a:t>
                      </a:r>
                      <a:endParaRPr lang="x-none" sz="1100" dirty="0">
                        <a:effectLst/>
                      </a:endParaRPr>
                    </a:p>
                    <a:p>
                      <a:r>
                        <a:rPr lang="en-US" sz="1100" dirty="0">
                          <a:effectLst/>
                        </a:rPr>
                        <a:t>         </a:t>
                      </a:r>
                      <a:r>
                        <a:rPr lang="en-US" sz="1100" dirty="0" err="1">
                          <a:effectLst/>
                        </a:rPr>
                        <a:t>Denyo</a:t>
                      </a:r>
                      <a:r>
                        <a:rPr lang="en-US" sz="1100" dirty="0">
                          <a:effectLst/>
                        </a:rPr>
                        <a:t> start and weld machine</a:t>
                      </a:r>
                      <a:endParaRPr lang="x-none" sz="1100" dirty="0">
                        <a:effectLst/>
                      </a:endParaRPr>
                    </a:p>
                    <a:p>
                      <a:r>
                        <a:rPr lang="en-US" sz="1100" dirty="0">
                          <a:effectLst/>
                        </a:rPr>
                        <a:t>         Electric welding machine</a:t>
                      </a:r>
                      <a:endParaRPr lang="x-none" sz="1100" dirty="0">
                        <a:effectLst/>
                      </a:endParaRPr>
                    </a:p>
                    <a:p>
                      <a:r>
                        <a:rPr lang="en-US" sz="1100" dirty="0">
                          <a:effectLst/>
                        </a:rPr>
                        <a:t> </a:t>
                      </a:r>
                      <a:endParaRPr lang="x-none" sz="1100" dirty="0">
                        <a:effectLst/>
                      </a:endParaRPr>
                    </a:p>
                    <a:p>
                      <a:r>
                        <a:rPr lang="en-US" sz="1100" dirty="0">
                          <a:effectLst/>
                        </a:rPr>
                        <a:t>Filling Machine</a:t>
                      </a:r>
                      <a:endParaRPr lang="x-none" sz="1100" dirty="0">
                        <a:effectLst/>
                      </a:endParaRPr>
                    </a:p>
                    <a:p>
                      <a:r>
                        <a:rPr lang="en-US" sz="1100" dirty="0">
                          <a:effectLst/>
                        </a:rPr>
                        <a:t>          Visa filling machine</a:t>
                      </a:r>
                      <a:endParaRPr lang="x-none" sz="1100" dirty="0">
                        <a:effectLst/>
                      </a:endParaRPr>
                    </a:p>
                    <a:p>
                      <a:r>
                        <a:rPr lang="en-US" sz="1100" dirty="0">
                          <a:effectLst/>
                        </a:rPr>
                        <a:t>          Black and Decker filling machine</a:t>
                      </a:r>
                      <a:endParaRPr lang="x-none" sz="1100" dirty="0">
                        <a:effectLst/>
                      </a:endParaRPr>
                    </a:p>
                    <a:p>
                      <a:r>
                        <a:rPr lang="en-US" sz="1100" dirty="0">
                          <a:effectLst/>
                        </a:rPr>
                        <a:t> </a:t>
                      </a:r>
                      <a:endParaRPr lang="x-none" sz="1100" dirty="0">
                        <a:effectLst/>
                      </a:endParaRPr>
                    </a:p>
                    <a:p>
                      <a:r>
                        <a:rPr lang="en-US" sz="1100" dirty="0">
                          <a:effectLst/>
                        </a:rPr>
                        <a:t> </a:t>
                      </a:r>
                      <a:endParaRPr lang="x-none" sz="1100" dirty="0">
                        <a:effectLst/>
                      </a:endParaRPr>
                    </a:p>
                    <a:p>
                      <a:r>
                        <a:rPr lang="en-US" sz="1100" dirty="0">
                          <a:effectLst/>
                        </a:rPr>
                        <a:t>Drilling Machine</a:t>
                      </a:r>
                      <a:endParaRPr lang="x-none" sz="1100" dirty="0">
                        <a:effectLst/>
                      </a:endParaRPr>
                    </a:p>
                    <a:p>
                      <a:r>
                        <a:rPr lang="en-US" sz="1100" dirty="0">
                          <a:effectLst/>
                        </a:rPr>
                        <a:t>          Black and Decker drilling machine </a:t>
                      </a:r>
                      <a:endParaRPr lang="x-none" sz="1100" dirty="0">
                        <a:effectLst/>
                      </a:endParaRPr>
                    </a:p>
                    <a:p>
                      <a:r>
                        <a:rPr lang="en-US" sz="1100" dirty="0">
                          <a:effectLst/>
                        </a:rPr>
                        <a:t>          Drilling bits of all sizes</a:t>
                      </a:r>
                      <a:endParaRPr lang="x-none" sz="1100" dirty="0">
                        <a:effectLst/>
                      </a:endParaRPr>
                    </a:p>
                    <a:p>
                      <a:r>
                        <a:rPr lang="en-US" sz="1100" dirty="0">
                          <a:effectLst/>
                        </a:rPr>
                        <a:t> </a:t>
                      </a:r>
                      <a:endParaRPr lang="x-none" sz="1100" dirty="0">
                        <a:effectLst/>
                      </a:endParaRPr>
                    </a:p>
                    <a:p>
                      <a:r>
                        <a:rPr lang="en-US" sz="1100" dirty="0">
                          <a:effectLst/>
                        </a:rPr>
                        <a:t>Jacking machine</a:t>
                      </a:r>
                      <a:endParaRPr lang="x-none" sz="1100" dirty="0">
                        <a:effectLst/>
                      </a:endParaRPr>
                    </a:p>
                    <a:p>
                      <a:r>
                        <a:rPr lang="en-US" sz="1100" dirty="0">
                          <a:effectLst/>
                        </a:rPr>
                        <a:t>          Tripod mounted chain lift</a:t>
                      </a:r>
                      <a:endParaRPr lang="x-none" sz="1100" dirty="0">
                        <a:effectLst/>
                      </a:endParaRPr>
                    </a:p>
                    <a:p>
                      <a:r>
                        <a:rPr lang="en-US" sz="1100" dirty="0">
                          <a:effectLst/>
                        </a:rPr>
                        <a:t>          </a:t>
                      </a:r>
                      <a:r>
                        <a:rPr lang="en-US" sz="1100" dirty="0" err="1">
                          <a:effectLst/>
                        </a:rPr>
                        <a:t>Tifor</a:t>
                      </a:r>
                      <a:r>
                        <a:rPr lang="en-US" sz="1100" dirty="0">
                          <a:effectLst/>
                        </a:rPr>
                        <a:t> jack and sling wire Corrugating machine</a:t>
                      </a:r>
                      <a:endParaRPr lang="x-none" sz="1100" dirty="0">
                        <a:effectLst/>
                      </a:endParaRPr>
                    </a:p>
                    <a:p>
                      <a:r>
                        <a:rPr lang="en-US" sz="1100" dirty="0">
                          <a:effectLst/>
                        </a:rPr>
                        <a:t> </a:t>
                      </a:r>
                      <a:endParaRPr lang="x-none" sz="1100" dirty="0">
                        <a:effectLst/>
                      </a:endParaRPr>
                    </a:p>
                    <a:p>
                      <a:r>
                        <a:rPr lang="en-US" sz="1100" dirty="0">
                          <a:effectLst/>
                        </a:rPr>
                        <a:t>Folding machine</a:t>
                      </a:r>
                      <a:endParaRPr lang="x-none" sz="1100" dirty="0">
                        <a:effectLst/>
                      </a:endParaRPr>
                    </a:p>
                    <a:p>
                      <a:r>
                        <a:rPr lang="en-US" sz="1100" dirty="0">
                          <a:effectLst/>
                        </a:rPr>
                        <a:t>Spraying machine</a:t>
                      </a:r>
                      <a:endParaRPr lang="x-none" sz="1100" dirty="0">
                        <a:effectLst/>
                      </a:endParaRPr>
                    </a:p>
                    <a:p>
                      <a:r>
                        <a:rPr lang="en-US" sz="1100" dirty="0">
                          <a:effectLst/>
                        </a:rPr>
                        <a:t>           Diesel engine spraying machine</a:t>
                      </a:r>
                      <a:endParaRPr lang="x-none" sz="1100" dirty="0">
                        <a:effectLst/>
                      </a:endParaRPr>
                    </a:p>
                    <a:p>
                      <a:r>
                        <a:rPr lang="en-US" sz="1100" dirty="0">
                          <a:effectLst/>
                        </a:rPr>
                        <a:t>           Electric </a:t>
                      </a:r>
                      <a:r>
                        <a:rPr lang="en-US" sz="1100" dirty="0" smtClean="0">
                          <a:effectLst/>
                        </a:rPr>
                        <a:t>spraying </a:t>
                      </a:r>
                      <a:r>
                        <a:rPr lang="en-US" sz="1100" dirty="0">
                          <a:effectLst/>
                        </a:rPr>
                        <a:t>machine</a:t>
                      </a:r>
                      <a:endParaRPr lang="x-none" sz="1100" dirty="0">
                        <a:effectLst/>
                      </a:endParaRPr>
                    </a:p>
                    <a:p>
                      <a:r>
                        <a:rPr lang="en-US" sz="1100" dirty="0">
                          <a:effectLst/>
                        </a:rPr>
                        <a:t>           Annually operated spray machine</a:t>
                      </a:r>
                      <a:endParaRPr lang="x-none" sz="1100" dirty="0">
                        <a:effectLst/>
                      </a:endParaRPr>
                    </a:p>
                    <a:p>
                      <a:r>
                        <a:rPr lang="en-US" sz="1100" dirty="0">
                          <a:effectLst/>
                        </a:rPr>
                        <a:t> </a:t>
                      </a:r>
                      <a:endParaRPr lang="x-none" sz="1100" dirty="0">
                        <a:effectLst/>
                      </a:endParaRPr>
                    </a:p>
                    <a:p>
                      <a:r>
                        <a:rPr lang="en-US" sz="1100" dirty="0">
                          <a:effectLst/>
                        </a:rPr>
                        <a:t>Saw machine</a:t>
                      </a:r>
                      <a:endParaRPr lang="x-none" sz="1100" dirty="0">
                        <a:effectLst/>
                      </a:endParaRPr>
                    </a:p>
                    <a:p>
                      <a:r>
                        <a:rPr lang="en-US" sz="1100" dirty="0">
                          <a:effectLst/>
                        </a:rPr>
                        <a:t>             Saw frame</a:t>
                      </a:r>
                      <a:endParaRPr lang="x-none" sz="1100" dirty="0">
                        <a:effectLst/>
                      </a:endParaRPr>
                    </a:p>
                    <a:p>
                      <a:r>
                        <a:rPr lang="en-US" sz="1100" dirty="0">
                          <a:effectLst/>
                        </a:rPr>
                        <a:t>             Saw blade of various sizes /types</a:t>
                      </a:r>
                      <a:endParaRPr lang="x-none" sz="1100" dirty="0">
                        <a:effectLst/>
                      </a:endParaRPr>
                    </a:p>
                  </a:txBody>
                  <a:tcPr marL="35501" marR="35501" marT="0" marB="0"/>
                </a:tc>
                <a:tc>
                  <a:txBody>
                    <a:bodyPr/>
                    <a:lstStyle/>
                    <a:p>
                      <a:pPr algn="ctr"/>
                      <a:r>
                        <a:rPr lang="en-US" sz="1100" dirty="0">
                          <a:effectLst/>
                        </a:rPr>
                        <a:t> </a:t>
                      </a:r>
                      <a:endParaRPr lang="x-none" sz="1100" dirty="0">
                        <a:effectLst/>
                      </a:endParaRPr>
                    </a:p>
                    <a:p>
                      <a:pPr algn="ctr"/>
                      <a:r>
                        <a:rPr lang="en-US" sz="1100" dirty="0">
                          <a:effectLst/>
                        </a:rPr>
                        <a:t>1</a:t>
                      </a:r>
                      <a:endParaRPr lang="x-none" sz="1100" dirty="0">
                        <a:effectLst/>
                      </a:endParaRPr>
                    </a:p>
                    <a:p>
                      <a:pPr algn="ctr"/>
                      <a:r>
                        <a:rPr lang="en-US" sz="1100" dirty="0">
                          <a:effectLst/>
                        </a:rPr>
                        <a:t>1</a:t>
                      </a:r>
                      <a:endParaRPr lang="x-none" sz="1100" dirty="0">
                        <a:effectLst/>
                      </a:endParaRPr>
                    </a:p>
                    <a:p>
                      <a:pPr algn="ctr"/>
                      <a:r>
                        <a:rPr lang="en-US" sz="1100" dirty="0">
                          <a:effectLst/>
                        </a:rPr>
                        <a:t>2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2</a:t>
                      </a:r>
                      <a:endParaRPr lang="x-none" sz="1100" dirty="0">
                        <a:effectLst/>
                      </a:endParaRPr>
                    </a:p>
                    <a:p>
                      <a:pPr algn="ctr"/>
                      <a:r>
                        <a:rPr lang="en-US" sz="1100" dirty="0">
                          <a:effectLst/>
                        </a:rPr>
                        <a:t>2</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2</a:t>
                      </a:r>
                      <a:endParaRPr lang="x-none" sz="1100" dirty="0">
                        <a:effectLst/>
                      </a:endParaRPr>
                    </a:p>
                    <a:p>
                      <a:pPr algn="ctr"/>
                      <a:r>
                        <a:rPr lang="en-US" sz="1100" dirty="0">
                          <a:effectLst/>
                        </a:rPr>
                        <a:t>2 sets</a:t>
                      </a:r>
                      <a:endParaRPr lang="x-none" sz="1100" dirty="0">
                        <a:effectLst/>
                      </a:endParaRPr>
                    </a:p>
                    <a:p>
                      <a:pPr algn="ctr"/>
                      <a:r>
                        <a:rPr lang="en-US" sz="1100" dirty="0">
                          <a:effectLst/>
                        </a:rPr>
                        <a:t> </a:t>
                      </a:r>
                      <a:endParaRPr lang="x-none" sz="1100" dirty="0">
                        <a:effectLst/>
                      </a:endParaRPr>
                    </a:p>
                    <a:p>
                      <a:pPr algn="ctr"/>
                      <a:r>
                        <a:rPr lang="en-US" sz="1100" dirty="0">
                          <a:effectLst/>
                        </a:rPr>
                        <a:t> </a:t>
                      </a:r>
                      <a:endParaRPr lang="x-none" sz="1100" dirty="0">
                        <a:effectLst/>
                      </a:endParaRPr>
                    </a:p>
                    <a:p>
                      <a:pPr algn="ctr"/>
                      <a:r>
                        <a:rPr lang="en-US" sz="1100" dirty="0">
                          <a:effectLst/>
                        </a:rPr>
                        <a:t>1</a:t>
                      </a:r>
                      <a:endParaRPr lang="x-none" sz="1100" dirty="0">
                        <a:effectLst/>
                      </a:endParaRPr>
                    </a:p>
                    <a:p>
                      <a:pPr algn="ctr"/>
                      <a:r>
                        <a:rPr lang="en-US" sz="1100" dirty="0">
                          <a:effectLst/>
                        </a:rPr>
                        <a:t>2 sets </a:t>
                      </a:r>
                      <a:endParaRPr lang="x-none" sz="1100" dirty="0">
                        <a:effectLst/>
                      </a:endParaRPr>
                    </a:p>
                    <a:p>
                      <a:pPr algn="ctr"/>
                      <a:r>
                        <a:rPr lang="en-US" sz="1100" dirty="0">
                          <a:effectLst/>
                        </a:rPr>
                        <a:t> </a:t>
                      </a:r>
                      <a:endParaRPr lang="x-none" sz="1100" dirty="0">
                        <a:effectLst/>
                      </a:endParaRPr>
                    </a:p>
                    <a:p>
                      <a:pPr algn="ctr"/>
                      <a:r>
                        <a:rPr lang="en-US" sz="1100" dirty="0">
                          <a:effectLst/>
                        </a:rPr>
                        <a:t>1</a:t>
                      </a:r>
                      <a:endParaRPr lang="x-none" sz="1100" dirty="0">
                        <a:effectLst/>
                      </a:endParaRPr>
                    </a:p>
                    <a:p>
                      <a:pPr algn="ctr"/>
                      <a:r>
                        <a:rPr lang="en-US" sz="1100" dirty="0">
                          <a:effectLst/>
                        </a:rPr>
                        <a:t> </a:t>
                      </a:r>
                      <a:endParaRPr lang="x-none" sz="1100" dirty="0">
                        <a:effectLst/>
                      </a:endParaRPr>
                    </a:p>
                    <a:p>
                      <a:pPr algn="ctr"/>
                      <a:r>
                        <a:rPr lang="en-US" sz="1100" dirty="0">
                          <a:effectLst/>
                        </a:rPr>
                        <a:t>1</a:t>
                      </a:r>
                      <a:endParaRPr lang="x-none" sz="1100" dirty="0">
                        <a:effectLst/>
                      </a:endParaRPr>
                    </a:p>
                    <a:p>
                      <a:pPr algn="ctr"/>
                      <a:r>
                        <a:rPr lang="en-US" sz="1100" dirty="0">
                          <a:effectLst/>
                        </a:rPr>
                        <a:t>1</a:t>
                      </a:r>
                      <a:endParaRPr lang="x-none" sz="1100" dirty="0">
                        <a:effectLst/>
                      </a:endParaRPr>
                    </a:p>
                    <a:p>
                      <a:pPr algn="ctr"/>
                      <a:r>
                        <a:rPr lang="en-US" sz="1100" dirty="0">
                          <a:effectLst/>
                        </a:rPr>
                        <a:t>1 </a:t>
                      </a:r>
                      <a:endParaRPr lang="x-none" sz="1100" dirty="0">
                        <a:effectLst/>
                      </a:endParaRPr>
                    </a:p>
                    <a:p>
                      <a:pPr algn="ctr"/>
                      <a:r>
                        <a:rPr lang="en-US" sz="1100" dirty="0">
                          <a:effectLst/>
                        </a:rPr>
                        <a:t> </a:t>
                      </a:r>
                      <a:endParaRPr lang="x-none" sz="1100" dirty="0">
                        <a:effectLst/>
                      </a:endParaRPr>
                    </a:p>
                    <a:p>
                      <a:pPr algn="ctr"/>
                      <a:r>
                        <a:rPr lang="en-US" sz="1100" dirty="0">
                          <a:effectLst/>
                        </a:rPr>
                        <a:t>3</a:t>
                      </a:r>
                      <a:endParaRPr lang="x-none" sz="1100" dirty="0">
                        <a:effectLst/>
                      </a:endParaRPr>
                    </a:p>
                    <a:p>
                      <a:pPr algn="ctr"/>
                      <a:r>
                        <a:rPr lang="en-US" sz="1100" dirty="0">
                          <a:effectLst/>
                        </a:rPr>
                        <a:t>Many</a:t>
                      </a:r>
                      <a:endParaRPr lang="x-none" sz="1100" dirty="0">
                        <a:effectLst/>
                      </a:endParaRPr>
                    </a:p>
                    <a:p>
                      <a:pPr algn="ctr"/>
                      <a:r>
                        <a:rPr lang="en-US" sz="1100" dirty="0">
                          <a:effectLst/>
                        </a:rPr>
                        <a:t> </a:t>
                      </a:r>
                      <a:endParaRPr lang="x-none" sz="1100" dirty="0">
                        <a:effectLst/>
                      </a:endParaRPr>
                    </a:p>
                    <a:p>
                      <a:pPr algn="ctr"/>
                      <a:endParaRPr lang="x-none" sz="1100" dirty="0">
                        <a:effectLst/>
                        <a:latin typeface="Arial" panose="020B0604020202020204" pitchFamily="34" charset="0"/>
                        <a:ea typeface="Arial" panose="020B0604020202020204" pitchFamily="34" charset="0"/>
                        <a:cs typeface="Arial" panose="020B0604020202020204" pitchFamily="34" charset="0"/>
                      </a:endParaRPr>
                    </a:p>
                  </a:txBody>
                  <a:tcPr marL="35501" marR="35501" marT="0" marB="0"/>
                </a:tc>
                <a:extLst>
                  <a:ext uri="{0D108BD9-81ED-4DB2-BD59-A6C34878D82A}">
                    <a16:rowId xmlns="" xmlns:a16="http://schemas.microsoft.com/office/drawing/2014/main" val="1443094938"/>
                  </a:ext>
                </a:extLst>
              </a:tr>
            </a:tbl>
          </a:graphicData>
        </a:graphic>
      </p:graphicFrame>
    </p:spTree>
    <p:extLst>
      <p:ext uri="{BB962C8B-B14F-4D97-AF65-F5344CB8AC3E}">
        <p14:creationId xmlns:p14="http://schemas.microsoft.com/office/powerpoint/2010/main" val="17764979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882954" y="183844"/>
            <a:ext cx="3933371" cy="516835"/>
          </a:xfrm>
        </p:spPr>
        <p:txBody>
          <a:bodyPr>
            <a:normAutofit fontScale="90000"/>
          </a:bodyPr>
          <a:lstStyle/>
          <a:p>
            <a:pPr algn="ctr"/>
            <a:r>
              <a:rPr lang="en-US" sz="2800" b="1" dirty="0">
                <a:solidFill>
                  <a:srgbClr val="002060"/>
                </a:solidFill>
              </a:rPr>
              <a:t>EQUIPMENT GALLERY</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621507"/>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 name="Picture 2" descr="P1000049">
            <a:extLst>
              <a:ext uri="{FF2B5EF4-FFF2-40B4-BE49-F238E27FC236}">
                <a16:creationId xmlns="" xmlns:a16="http://schemas.microsoft.com/office/drawing/2014/main" id="{79A6B48A-36AE-B4DA-AA26-B5B557CFFC23}"/>
              </a:ext>
            </a:extLst>
          </p:cNvPr>
          <p:cNvPicPr>
            <a:picLocks noChangeAspect="1"/>
          </p:cNvPicPr>
          <p:nvPr/>
        </p:nvPicPr>
        <p:blipFill>
          <a:blip r:embed="rId2"/>
          <a:srcRect/>
          <a:stretch>
            <a:fillRect/>
          </a:stretch>
        </p:blipFill>
        <p:spPr bwMode="auto">
          <a:xfrm>
            <a:off x="1092592" y="1018050"/>
            <a:ext cx="3145228" cy="2119045"/>
          </a:xfrm>
          <a:prstGeom prst="rect">
            <a:avLst/>
          </a:prstGeom>
          <a:noFill/>
          <a:ln w="9525">
            <a:noFill/>
            <a:miter lim="800000"/>
            <a:headEnd/>
            <a:tailEnd/>
          </a:ln>
        </p:spPr>
      </p:pic>
      <p:pic>
        <p:nvPicPr>
          <p:cNvPr id="6" name="Picture 5" descr="Emamed's Pics 012">
            <a:extLst>
              <a:ext uri="{FF2B5EF4-FFF2-40B4-BE49-F238E27FC236}">
                <a16:creationId xmlns="" xmlns:a16="http://schemas.microsoft.com/office/drawing/2014/main" id="{A2A114F6-9A03-F77F-A276-15F19A78D4C8}"/>
              </a:ext>
            </a:extLst>
          </p:cNvPr>
          <p:cNvPicPr>
            <a:picLocks noChangeAspect="1"/>
          </p:cNvPicPr>
          <p:nvPr/>
        </p:nvPicPr>
        <p:blipFill>
          <a:blip r:embed="rId3"/>
          <a:srcRect/>
          <a:stretch>
            <a:fillRect/>
          </a:stretch>
        </p:blipFill>
        <p:spPr bwMode="auto">
          <a:xfrm>
            <a:off x="4618056" y="1018050"/>
            <a:ext cx="2958784" cy="2119045"/>
          </a:xfrm>
          <a:prstGeom prst="rect">
            <a:avLst/>
          </a:prstGeom>
          <a:noFill/>
          <a:ln w="9525">
            <a:noFill/>
            <a:miter lim="800000"/>
            <a:headEnd/>
            <a:tailEnd/>
          </a:ln>
        </p:spPr>
      </p:pic>
      <p:pic>
        <p:nvPicPr>
          <p:cNvPr id="8" name="Picture 7" descr="P1000052">
            <a:extLst>
              <a:ext uri="{FF2B5EF4-FFF2-40B4-BE49-F238E27FC236}">
                <a16:creationId xmlns="" xmlns:a16="http://schemas.microsoft.com/office/drawing/2014/main" id="{F9827131-203D-5A21-7619-96238BA3E868}"/>
              </a:ext>
            </a:extLst>
          </p:cNvPr>
          <p:cNvPicPr>
            <a:picLocks noChangeAspect="1"/>
          </p:cNvPicPr>
          <p:nvPr/>
        </p:nvPicPr>
        <p:blipFill>
          <a:blip r:embed="rId4"/>
          <a:srcRect/>
          <a:stretch>
            <a:fillRect/>
          </a:stretch>
        </p:blipFill>
        <p:spPr bwMode="auto">
          <a:xfrm>
            <a:off x="7954183" y="1018050"/>
            <a:ext cx="3145226" cy="2119045"/>
          </a:xfrm>
          <a:prstGeom prst="rect">
            <a:avLst/>
          </a:prstGeom>
          <a:noFill/>
          <a:ln w="9525">
            <a:noFill/>
            <a:miter lim="800000"/>
            <a:headEnd/>
            <a:tailEnd/>
          </a:ln>
        </p:spPr>
      </p:pic>
      <p:pic>
        <p:nvPicPr>
          <p:cNvPr id="9" name="Picture 8" descr="P1000054">
            <a:extLst>
              <a:ext uri="{FF2B5EF4-FFF2-40B4-BE49-F238E27FC236}">
                <a16:creationId xmlns="" xmlns:a16="http://schemas.microsoft.com/office/drawing/2014/main" id="{0B13BE4A-E6B1-FA03-74CD-67F25164D098}"/>
              </a:ext>
            </a:extLst>
          </p:cNvPr>
          <p:cNvPicPr>
            <a:picLocks noChangeAspect="1"/>
          </p:cNvPicPr>
          <p:nvPr/>
        </p:nvPicPr>
        <p:blipFill>
          <a:blip r:embed="rId5"/>
          <a:srcRect/>
          <a:stretch>
            <a:fillRect/>
          </a:stretch>
        </p:blipFill>
        <p:spPr bwMode="auto">
          <a:xfrm>
            <a:off x="1092592" y="3720905"/>
            <a:ext cx="3153726" cy="2342269"/>
          </a:xfrm>
          <a:prstGeom prst="rect">
            <a:avLst/>
          </a:prstGeom>
          <a:noFill/>
          <a:ln w="9525">
            <a:noFill/>
            <a:miter lim="800000"/>
            <a:headEnd/>
            <a:tailEnd/>
          </a:ln>
        </p:spPr>
      </p:pic>
      <p:pic>
        <p:nvPicPr>
          <p:cNvPr id="12" name="1105"/>
          <p:cNvPicPr/>
          <p:nvPr/>
        </p:nvPicPr>
        <p:blipFill>
          <a:blip r:embed="rId6">
            <a:extLst>
              <a:ext uri="{28A0092B-C50C-407E-A947-70E740481C1C}">
                <a14:useLocalDpi xmlns:a14="http://schemas.microsoft.com/office/drawing/2010/main" val="0"/>
              </a:ext>
            </a:extLst>
          </a:blip>
          <a:srcRect/>
          <a:stretch>
            <a:fillRect/>
          </a:stretch>
        </p:blipFill>
        <p:spPr bwMode="auto">
          <a:xfrm>
            <a:off x="4618056" y="3510815"/>
            <a:ext cx="2958784" cy="2552357"/>
          </a:xfrm>
          <a:prstGeom prst="rect">
            <a:avLst/>
          </a:prstGeom>
          <a:noFill/>
        </p:spPr>
      </p:pic>
      <p:pic>
        <p:nvPicPr>
          <p:cNvPr id="13" name="1101"/>
          <p:cNvPicPr/>
          <p:nvPr/>
        </p:nvPicPr>
        <p:blipFill>
          <a:blip r:embed="rId7">
            <a:extLst>
              <a:ext uri="{28A0092B-C50C-407E-A947-70E740481C1C}">
                <a14:useLocalDpi xmlns:a14="http://schemas.microsoft.com/office/drawing/2010/main" val="0"/>
              </a:ext>
            </a:extLst>
          </a:blip>
          <a:srcRect/>
          <a:stretch>
            <a:fillRect/>
          </a:stretch>
        </p:blipFill>
        <p:spPr bwMode="auto">
          <a:xfrm>
            <a:off x="7954183" y="3565570"/>
            <a:ext cx="3145226" cy="2497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9542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882954" y="183844"/>
            <a:ext cx="3933371" cy="516835"/>
          </a:xfrm>
        </p:spPr>
        <p:txBody>
          <a:bodyPr>
            <a:normAutofit fontScale="90000"/>
          </a:bodyPr>
          <a:lstStyle/>
          <a:p>
            <a:pPr algn="ctr"/>
            <a:r>
              <a:rPr lang="en-US" sz="2800" b="1" dirty="0">
                <a:solidFill>
                  <a:srgbClr val="002060"/>
                </a:solidFill>
              </a:rPr>
              <a:t>EXECUTED PROJECTS</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621507"/>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 xmlns:a16="http://schemas.microsoft.com/office/drawing/2014/main" id="{2F23E97A-6243-B555-3192-8F2D1563314D}"/>
              </a:ext>
            </a:extLst>
          </p:cNvPr>
          <p:cNvGraphicFramePr>
            <a:graphicFrameLocks noGrp="1"/>
          </p:cNvGraphicFramePr>
          <p:nvPr>
            <p:extLst>
              <p:ext uri="{D42A27DB-BD31-4B8C-83A1-F6EECF244321}">
                <p14:modId xmlns:p14="http://schemas.microsoft.com/office/powerpoint/2010/main" val="2570764566"/>
              </p:ext>
            </p:extLst>
          </p:nvPr>
        </p:nvGraphicFramePr>
        <p:xfrm>
          <a:off x="1012874" y="689313"/>
          <a:ext cx="10519483" cy="5452179"/>
        </p:xfrm>
        <a:graphic>
          <a:graphicData uri="http://schemas.openxmlformats.org/drawingml/2006/table">
            <a:tbl>
              <a:tblPr firstRow="1" firstCol="1" lastRow="1" lastCol="1" bandRow="1" bandCol="1">
                <a:tableStyleId>{5C22544A-7EE6-4342-B048-85BDC9FD1C3A}</a:tableStyleId>
              </a:tblPr>
              <a:tblGrid>
                <a:gridCol w="826033">
                  <a:extLst>
                    <a:ext uri="{9D8B030D-6E8A-4147-A177-3AD203B41FA5}">
                      <a16:colId xmlns="" xmlns:a16="http://schemas.microsoft.com/office/drawing/2014/main" val="2546581589"/>
                    </a:ext>
                  </a:extLst>
                </a:gridCol>
                <a:gridCol w="4018735">
                  <a:extLst>
                    <a:ext uri="{9D8B030D-6E8A-4147-A177-3AD203B41FA5}">
                      <a16:colId xmlns="" xmlns:a16="http://schemas.microsoft.com/office/drawing/2014/main" val="2233407297"/>
                    </a:ext>
                  </a:extLst>
                </a:gridCol>
                <a:gridCol w="1385198">
                  <a:extLst>
                    <a:ext uri="{9D8B030D-6E8A-4147-A177-3AD203B41FA5}">
                      <a16:colId xmlns="" xmlns:a16="http://schemas.microsoft.com/office/drawing/2014/main" val="1368323555"/>
                    </a:ext>
                  </a:extLst>
                </a:gridCol>
                <a:gridCol w="2632560">
                  <a:extLst>
                    <a:ext uri="{9D8B030D-6E8A-4147-A177-3AD203B41FA5}">
                      <a16:colId xmlns="" xmlns:a16="http://schemas.microsoft.com/office/drawing/2014/main" val="2534167299"/>
                    </a:ext>
                  </a:extLst>
                </a:gridCol>
                <a:gridCol w="1656957">
                  <a:extLst>
                    <a:ext uri="{9D8B030D-6E8A-4147-A177-3AD203B41FA5}">
                      <a16:colId xmlns="" xmlns:a16="http://schemas.microsoft.com/office/drawing/2014/main" val="2234864943"/>
                    </a:ext>
                  </a:extLst>
                </a:gridCol>
              </a:tblGrid>
              <a:tr h="1018401">
                <a:tc>
                  <a:txBody>
                    <a:bodyPr/>
                    <a:lstStyle/>
                    <a:p>
                      <a:pPr algn="ctr">
                        <a:lnSpc>
                          <a:spcPts val="1300"/>
                        </a:lnSpc>
                        <a:spcBef>
                          <a:spcPts val="70"/>
                        </a:spcBef>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98425" algn="ctr">
                        <a:lnSpc>
                          <a:spcPct val="115000"/>
                        </a:lnSpc>
                      </a:pPr>
                      <a:r>
                        <a:rPr lang="en-US" sz="1000" b="1" spc="5" dirty="0">
                          <a:solidFill>
                            <a:schemeClr val="tx1"/>
                          </a:solidFill>
                          <a:effectLst/>
                          <a:latin typeface="Arial" panose="020B0604020202020204" pitchFamily="34" charset="0"/>
                          <a:cs typeface="Arial" panose="020B0604020202020204" pitchFamily="34" charset="0"/>
                        </a:rPr>
                        <a:t>S</a:t>
                      </a:r>
                      <a:r>
                        <a:rPr lang="en-US" sz="1000" b="1" dirty="0">
                          <a:solidFill>
                            <a:schemeClr val="tx1"/>
                          </a:solidFill>
                          <a:effectLst/>
                          <a:latin typeface="Arial" panose="020B0604020202020204" pitchFamily="34" charset="0"/>
                          <a:cs typeface="Arial" panose="020B0604020202020204" pitchFamily="34" charset="0"/>
                        </a:rPr>
                        <a:t>/N</a:t>
                      </a:r>
                      <a:endParaRPr lang="x-none"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424815" algn="ctr">
                        <a:lnSpc>
                          <a:spcPct val="115000"/>
                        </a:lnSpc>
                      </a:pPr>
                      <a:r>
                        <a:rPr lang="en-US" sz="1000" b="1" dirty="0">
                          <a:solidFill>
                            <a:schemeClr val="tx1"/>
                          </a:solidFill>
                          <a:effectLst/>
                          <a:latin typeface="Arial" panose="020B0604020202020204" pitchFamily="34" charset="0"/>
                          <a:cs typeface="Arial" panose="020B0604020202020204" pitchFamily="34" charset="0"/>
                        </a:rPr>
                        <a:t>P</a:t>
                      </a:r>
                      <a:r>
                        <a:rPr lang="en-US" sz="1000" b="1" spc="-5" dirty="0">
                          <a:solidFill>
                            <a:schemeClr val="tx1"/>
                          </a:solidFill>
                          <a:effectLst/>
                          <a:latin typeface="Arial" panose="020B0604020202020204" pitchFamily="34" charset="0"/>
                          <a:cs typeface="Arial" panose="020B0604020202020204" pitchFamily="34" charset="0"/>
                        </a:rPr>
                        <a:t>R</a:t>
                      </a:r>
                      <a:r>
                        <a:rPr lang="en-US" sz="1000" b="1" dirty="0">
                          <a:solidFill>
                            <a:schemeClr val="tx1"/>
                          </a:solidFill>
                          <a:effectLst/>
                          <a:latin typeface="Arial" panose="020B0604020202020204" pitchFamily="34" charset="0"/>
                          <a:cs typeface="Arial" panose="020B0604020202020204" pitchFamily="34" charset="0"/>
                        </a:rPr>
                        <a:t>OJ</a:t>
                      </a:r>
                      <a:r>
                        <a:rPr lang="en-US" sz="1000" b="1" spc="5" dirty="0">
                          <a:solidFill>
                            <a:schemeClr val="tx1"/>
                          </a:solidFill>
                          <a:effectLst/>
                          <a:latin typeface="Arial" panose="020B0604020202020204" pitchFamily="34" charset="0"/>
                          <a:cs typeface="Arial" panose="020B0604020202020204" pitchFamily="34" charset="0"/>
                        </a:rPr>
                        <a:t>E</a:t>
                      </a:r>
                      <a:r>
                        <a:rPr lang="en-US" sz="1000" b="1" dirty="0">
                          <a:solidFill>
                            <a:schemeClr val="tx1"/>
                          </a:solidFill>
                          <a:effectLst/>
                          <a:latin typeface="Arial" panose="020B0604020202020204" pitchFamily="34" charset="0"/>
                          <a:cs typeface="Arial" panose="020B0604020202020204" pitchFamily="34" charset="0"/>
                        </a:rPr>
                        <a:t>CT</a:t>
                      </a:r>
                      <a:endParaRPr lang="x-none"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240665" marR="174625" indent="-41275" algn="ctr">
                        <a:lnSpc>
                          <a:spcPct val="115000"/>
                        </a:lnSpc>
                        <a:spcAft>
                          <a:spcPts val="0"/>
                        </a:spcAft>
                      </a:pPr>
                      <a:r>
                        <a:rPr lang="en-US" sz="1000" b="1" dirty="0">
                          <a:solidFill>
                            <a:schemeClr val="tx1"/>
                          </a:solidFill>
                          <a:effectLst/>
                          <a:latin typeface="Arial" panose="020B0604020202020204" pitchFamily="34" charset="0"/>
                          <a:cs typeface="Arial" panose="020B0604020202020204" pitchFamily="34" charset="0"/>
                        </a:rPr>
                        <a:t>D</a:t>
                      </a:r>
                      <a:r>
                        <a:rPr lang="en-US" sz="1000" b="1" spc="-5" dirty="0">
                          <a:solidFill>
                            <a:schemeClr val="tx1"/>
                          </a:solidFill>
                          <a:effectLst/>
                          <a:latin typeface="Arial" panose="020B0604020202020204" pitchFamily="34" charset="0"/>
                          <a:cs typeface="Arial" panose="020B0604020202020204" pitchFamily="34" charset="0"/>
                        </a:rPr>
                        <a:t>A</a:t>
                      </a:r>
                      <a:r>
                        <a:rPr lang="en-US" sz="1000" b="1" dirty="0">
                          <a:solidFill>
                            <a:schemeClr val="tx1"/>
                          </a:solidFill>
                          <a:effectLst/>
                          <a:latin typeface="Arial" panose="020B0604020202020204" pitchFamily="34" charset="0"/>
                          <a:cs typeface="Arial" panose="020B0604020202020204" pitchFamily="34" charset="0"/>
                        </a:rPr>
                        <a:t>TE</a:t>
                      </a:r>
                      <a:endParaRPr lang="x-none"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361950" algn="ctr">
                        <a:lnSpc>
                          <a:spcPct val="115000"/>
                        </a:lnSpc>
                      </a:pPr>
                      <a:r>
                        <a:rPr lang="en-US" sz="1000" b="1" dirty="0">
                          <a:solidFill>
                            <a:schemeClr val="tx1"/>
                          </a:solidFill>
                          <a:effectLst/>
                          <a:latin typeface="Arial" panose="020B0604020202020204" pitchFamily="34" charset="0"/>
                          <a:cs typeface="Arial" panose="020B0604020202020204" pitchFamily="34" charset="0"/>
                        </a:rPr>
                        <a:t>CLI</a:t>
                      </a:r>
                      <a:r>
                        <a:rPr lang="en-US" sz="1000" b="1" spc="5" dirty="0">
                          <a:solidFill>
                            <a:schemeClr val="tx1"/>
                          </a:solidFill>
                          <a:effectLst/>
                          <a:latin typeface="Arial" panose="020B0604020202020204" pitchFamily="34" charset="0"/>
                          <a:cs typeface="Arial" panose="020B0604020202020204" pitchFamily="34" charset="0"/>
                        </a:rPr>
                        <a:t>E</a:t>
                      </a:r>
                      <a:r>
                        <a:rPr lang="en-US" sz="1000" b="1" dirty="0">
                          <a:solidFill>
                            <a:schemeClr val="tx1"/>
                          </a:solidFill>
                          <a:effectLst/>
                          <a:latin typeface="Arial" panose="020B0604020202020204" pitchFamily="34" charset="0"/>
                          <a:cs typeface="Arial" panose="020B0604020202020204" pitchFamily="34" charset="0"/>
                        </a:rPr>
                        <a:t>NT</a:t>
                      </a:r>
                      <a:endParaRPr lang="x-none"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237490" algn="ctr">
                        <a:lnSpc>
                          <a:spcPct val="115000"/>
                        </a:lnSpc>
                      </a:pPr>
                      <a:r>
                        <a:rPr lang="en-US" sz="1000" b="1" dirty="0">
                          <a:solidFill>
                            <a:schemeClr val="tx1"/>
                          </a:solidFill>
                          <a:effectLst/>
                          <a:latin typeface="Arial" panose="020B0604020202020204" pitchFamily="34" charset="0"/>
                          <a:cs typeface="Arial" panose="020B0604020202020204" pitchFamily="34" charset="0"/>
                        </a:rPr>
                        <a:t>STATUS</a:t>
                      </a:r>
                      <a:endParaRPr lang="x-none" sz="1000" b="1" dirty="0">
                        <a:solidFill>
                          <a:schemeClr val="tx1"/>
                        </a:solidFill>
                        <a:effectLst/>
                        <a:latin typeface="Arial" panose="020B0604020202020204" pitchFamily="34" charset="0"/>
                        <a:cs typeface="Arial" panose="020B0604020202020204" pitchFamily="34" charset="0"/>
                      </a:endParaRPr>
                    </a:p>
                    <a:p>
                      <a:pPr marL="237490" algn="ctr">
                        <a:lnSpc>
                          <a:spcPct val="115000"/>
                        </a:lnSpc>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237490" algn="ctr">
                        <a:lnSpc>
                          <a:spcPct val="115000"/>
                        </a:lnSpc>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cs typeface="Arial" panose="020B0604020202020204" pitchFamily="34" charset="0"/>
                      </a:endParaRPr>
                    </a:p>
                    <a:p>
                      <a:pPr marL="237490" algn="ctr">
                        <a:lnSpc>
                          <a:spcPct val="115000"/>
                        </a:lnSpc>
                      </a:pPr>
                      <a:r>
                        <a:rPr lang="en-US" sz="1000" b="1" dirty="0">
                          <a:solidFill>
                            <a:schemeClr val="tx1"/>
                          </a:solidFill>
                          <a:effectLst/>
                          <a:latin typeface="Arial" panose="020B0604020202020204" pitchFamily="34" charset="0"/>
                          <a:cs typeface="Arial" panose="020B0604020202020204" pitchFamily="34" charset="0"/>
                        </a:rPr>
                        <a:t> </a:t>
                      </a:r>
                      <a:endParaRPr lang="x-none" sz="1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1181814943"/>
                  </a:ext>
                </a:extLst>
              </a:tr>
              <a:tr h="771728">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1</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marL="0" indent="0">
                        <a:lnSpc>
                          <a:spcPts val="1300"/>
                        </a:lnSpc>
                        <a:spcBef>
                          <a:spcPts val="70"/>
                        </a:spcBef>
                      </a:pPr>
                      <a:r>
                        <a:rPr lang="en-US" sz="1000" b="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PROCUREMENT &amp; SUPPLY OF MECHANICAL FABRICATION MATERIALS.</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2025</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i="0" u="none" strike="noStrike" kern="1200" baseline="0" dirty="0" err="1" smtClean="0">
                          <a:solidFill>
                            <a:schemeClr val="dk1"/>
                          </a:solidFill>
                          <a:latin typeface="Arial" pitchFamily="34" charset="0"/>
                          <a:ea typeface="+mn-ea"/>
                          <a:cs typeface="Arial" pitchFamily="34" charset="0"/>
                        </a:rPr>
                        <a:t>Nembe</a:t>
                      </a:r>
                      <a:r>
                        <a:rPr lang="en-US" sz="1000" b="0" i="0" u="none" strike="noStrike" kern="1200" baseline="0" dirty="0" smtClean="0">
                          <a:solidFill>
                            <a:schemeClr val="dk1"/>
                          </a:solidFill>
                          <a:latin typeface="Arial" pitchFamily="34" charset="0"/>
                          <a:ea typeface="+mn-ea"/>
                          <a:cs typeface="Arial" pitchFamily="34" charset="0"/>
                        </a:rPr>
                        <a:t> Crude Oil Export Terminal Limited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smtClean="0">
                          <a:solidFill>
                            <a:schemeClr val="tx1"/>
                          </a:solidFill>
                          <a:effectLst/>
                          <a:latin typeface="Arial" panose="020B0604020202020204" pitchFamily="34" charset="0"/>
                          <a:cs typeface="Arial" panose="020B0604020202020204" pitchFamily="34" charset="0"/>
                        </a:rPr>
                        <a:t>COMPLETED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2385362802"/>
                  </a:ext>
                </a:extLst>
              </a:tr>
              <a:tr h="658407">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2</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marL="0" indent="0">
                        <a:lnSpc>
                          <a:spcPts val="1300"/>
                        </a:lnSpc>
                        <a:spcBef>
                          <a:spcPts val="70"/>
                        </a:spcBef>
                      </a:pPr>
                      <a:r>
                        <a:rPr lang="en-US" sz="1000" b="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PROCUREMENT &amp; SUPPLY OF SCAFFOLDING MATERIALS.</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 </a:t>
                      </a:r>
                      <a:r>
                        <a:rPr lang="en-US" sz="1000" b="0" dirty="0" smtClean="0">
                          <a:solidFill>
                            <a:schemeClr val="tx1"/>
                          </a:solidFill>
                          <a:effectLst/>
                          <a:latin typeface="Arial" panose="020B0604020202020204" pitchFamily="34" charset="0"/>
                          <a:cs typeface="Arial" panose="020B0604020202020204" pitchFamily="34" charset="0"/>
                        </a:rPr>
                        <a:t>2025</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i="0" u="none" strike="noStrike" kern="1200" baseline="0" dirty="0" err="1" smtClean="0">
                          <a:solidFill>
                            <a:schemeClr val="dk1"/>
                          </a:solidFill>
                          <a:latin typeface="Arial" pitchFamily="34" charset="0"/>
                          <a:ea typeface="+mn-ea"/>
                          <a:cs typeface="Arial" pitchFamily="34" charset="0"/>
                        </a:rPr>
                        <a:t>Nembe</a:t>
                      </a:r>
                      <a:r>
                        <a:rPr lang="en-US" sz="1000" b="0" i="0" u="none" strike="noStrike" kern="1200" baseline="0" dirty="0" smtClean="0">
                          <a:solidFill>
                            <a:schemeClr val="dk1"/>
                          </a:solidFill>
                          <a:latin typeface="Arial" pitchFamily="34" charset="0"/>
                          <a:ea typeface="+mn-ea"/>
                          <a:cs typeface="Arial" pitchFamily="34" charset="0"/>
                        </a:rPr>
                        <a:t> Crude Oil Export Terminal Limited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  COMPLETED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2067058331"/>
                  </a:ext>
                </a:extLst>
              </a:tr>
              <a:tr h="731566">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3</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r>
                        <a:rPr lang="en-US" sz="1000" b="0" i="0" u="none" strike="noStrike" kern="1200" baseline="0" dirty="0" smtClean="0">
                          <a:solidFill>
                            <a:schemeClr val="dk1"/>
                          </a:solidFill>
                          <a:latin typeface="Arial" pitchFamily="34" charset="0"/>
                          <a:ea typeface="+mn-ea"/>
                          <a:cs typeface="Arial" pitchFamily="34" charset="0"/>
                        </a:rPr>
                        <a:t>SUPPLY OF 90,000 LTRS OF PREMIUM MOTOR SPIRI</a:t>
                      </a:r>
                      <a:r>
                        <a:rPr lang="en-US" sz="1000" b="1" i="0" u="none" strike="noStrike" kern="1200" baseline="0" dirty="0" smtClean="0">
                          <a:solidFill>
                            <a:schemeClr val="dk1"/>
                          </a:solidFill>
                          <a:latin typeface="Arial" pitchFamily="34" charset="0"/>
                          <a:ea typeface="+mn-ea"/>
                          <a:cs typeface="Arial" pitchFamily="34" charset="0"/>
                        </a:rPr>
                        <a:t>T</a:t>
                      </a:r>
                      <a:r>
                        <a:rPr lang="en-US" sz="1800" b="1" i="0" u="none" strike="noStrike" kern="1200" baseline="0" dirty="0" smtClean="0">
                          <a:solidFill>
                            <a:schemeClr val="dk1"/>
                          </a:solidFill>
                          <a:latin typeface="+mn-lt"/>
                          <a:ea typeface="+mn-ea"/>
                          <a:cs typeface="+mn-cs"/>
                        </a:rPr>
                        <a:t> </a:t>
                      </a:r>
                      <a:r>
                        <a:rPr lang="en-US" sz="1000" b="0" i="0" u="none" strike="noStrike" kern="1200" baseline="0" dirty="0" smtClean="0">
                          <a:solidFill>
                            <a:schemeClr val="dk1"/>
                          </a:solidFill>
                          <a:latin typeface="Arial" pitchFamily="34" charset="0"/>
                          <a:ea typeface="+mn-ea"/>
                          <a:cs typeface="Arial" pitchFamily="34" charset="0"/>
                        </a:rPr>
                        <a:t>(PMS) TO SPDC SOKU GAS PLANT .</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smtClean="0">
                          <a:solidFill>
                            <a:schemeClr val="tx1"/>
                          </a:solidFill>
                          <a:effectLst/>
                          <a:latin typeface="Arial" panose="020B0604020202020204" pitchFamily="34" charset="0"/>
                          <a:cs typeface="Arial" panose="020B0604020202020204" pitchFamily="34" charset="0"/>
                        </a:rPr>
                        <a:t>2023</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SUB-CONTRACT FROM </a:t>
                      </a:r>
                      <a:r>
                        <a:rPr lang="en-US" sz="1000" b="0" dirty="0" smtClean="0">
                          <a:solidFill>
                            <a:schemeClr val="tx1"/>
                          </a:solidFill>
                          <a:effectLst/>
                          <a:latin typeface="Arial" panose="020B0604020202020204" pitchFamily="34" charset="0"/>
                          <a:cs typeface="Arial" panose="020B0604020202020204" pitchFamily="34" charset="0"/>
                        </a:rPr>
                        <a:t>BISTEIM INTEGRATED SERVICES LIMITED</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  COMPLETED</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1542604747"/>
                  </a:ext>
                </a:extLst>
              </a:tr>
              <a:tr h="757359">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4</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r>
                        <a:rPr lang="en-US" sz="1000" b="0" i="0" u="none" strike="noStrike" kern="1200" baseline="0" dirty="0" smtClean="0">
                          <a:solidFill>
                            <a:schemeClr val="dk1"/>
                          </a:solidFill>
                          <a:latin typeface="Arial" pitchFamily="34" charset="0"/>
                          <a:ea typeface="+mn-ea"/>
                          <a:cs typeface="Arial" pitchFamily="34" charset="0"/>
                        </a:rPr>
                        <a:t>PROVISION OF MECHANICAL TURN AROUND WORKS FOR EROTON EXPLORATION &amp; PRODUCTION LIMITED AT ALAKIRI FLOWSTATION. </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2019</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smtClean="0">
                          <a:solidFill>
                            <a:schemeClr val="tx1"/>
                          </a:solidFill>
                          <a:effectLst/>
                          <a:latin typeface="Arial" panose="020B0604020202020204" pitchFamily="34" charset="0"/>
                          <a:cs typeface="Arial" panose="020B0604020202020204" pitchFamily="34" charset="0"/>
                        </a:rPr>
                        <a:t>SUB-CONTRACT FROM GELO INTEGRATED SERVICES NIG. LTD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    COMPLETED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2281774969"/>
                  </a:ext>
                </a:extLst>
              </a:tr>
              <a:tr h="757359">
                <a:tc>
                  <a:txBody>
                    <a:bodyPr/>
                    <a:lstStyle/>
                    <a:p>
                      <a:pPr algn="ctr">
                        <a:lnSpc>
                          <a:spcPts val="1300"/>
                        </a:lnSpc>
                        <a:spcBef>
                          <a:spcPts val="70"/>
                        </a:spcBef>
                      </a:pPr>
                      <a:r>
                        <a:rPr lang="en-US" sz="1000" b="0" dirty="0" smtClean="0">
                          <a:solidFill>
                            <a:schemeClr val="tx1"/>
                          </a:solidFill>
                          <a:effectLst/>
                          <a:latin typeface="Arial" panose="020B0604020202020204" pitchFamily="34" charset="0"/>
                          <a:ea typeface="+mn-ea"/>
                          <a:cs typeface="Arial" panose="020B0604020202020204" pitchFamily="34" charset="0"/>
                        </a:rPr>
                        <a:t>5</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FABRICATION &amp; MECHANICAL CONSTRUCTION OF 5,000 GALLONS STORAGE TANK IN BRASS LOCATION</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2018</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NIGERIAN AGIP OIL COMPANY, SUB-CONTRACT FROM GEOVILLE CONSULTING LIMITED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COMPLETED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3387465870"/>
                  </a:ext>
                </a:extLst>
              </a:tr>
              <a:tr h="757359">
                <a:tc>
                  <a:txBody>
                    <a:bodyPr/>
                    <a:lstStyle/>
                    <a:p>
                      <a:pPr algn="ctr">
                        <a:lnSpc>
                          <a:spcPts val="1300"/>
                        </a:lnSpc>
                        <a:spcBef>
                          <a:spcPts val="70"/>
                        </a:spcBef>
                      </a:pPr>
                      <a:r>
                        <a:rPr lang="en-US" sz="1000" b="0" dirty="0" smtClean="0">
                          <a:solidFill>
                            <a:schemeClr val="tx1"/>
                          </a:solidFill>
                          <a:effectLst/>
                          <a:latin typeface="Arial" panose="020B0604020202020204" pitchFamily="34" charset="0"/>
                          <a:ea typeface="+mn-ea"/>
                          <a:cs typeface="Arial" panose="020B0604020202020204" pitchFamily="34" charset="0"/>
                        </a:rPr>
                        <a:t>6</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CONSTRUCTION OF 9.2M HIGH STEEL TOWER &amp; INSTALLATION OF STORAGE TANKS AT OBAMA FLOWSTATION</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2018</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a:solidFill>
                            <a:schemeClr val="tx1"/>
                          </a:solidFill>
                          <a:effectLst/>
                          <a:latin typeface="Arial" panose="020B0604020202020204" pitchFamily="34" charset="0"/>
                          <a:cs typeface="Arial" panose="020B0604020202020204" pitchFamily="34" charset="0"/>
                        </a:rPr>
                        <a:t>NIGERIAN AGIP OIL COMPANY, SUB-CONTRACT FROM GEOVILLE CONSULTING LIMITED</a:t>
                      </a:r>
                      <a:endParaRPr lang="x-none" sz="1000" b="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ts val="1300"/>
                        </a:lnSpc>
                        <a:spcBef>
                          <a:spcPts val="70"/>
                        </a:spcBef>
                      </a:pPr>
                      <a:r>
                        <a:rPr lang="en-US" sz="1000" b="0" dirty="0">
                          <a:solidFill>
                            <a:schemeClr val="tx1"/>
                          </a:solidFill>
                          <a:effectLst/>
                          <a:latin typeface="Arial" panose="020B0604020202020204" pitchFamily="34" charset="0"/>
                          <a:cs typeface="Arial" panose="020B0604020202020204" pitchFamily="34" charset="0"/>
                        </a:rPr>
                        <a:t>COMPLETED</a:t>
                      </a:r>
                      <a:endParaRPr lang="x-none" sz="10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 xmlns:a16="http://schemas.microsoft.com/office/drawing/2014/main" val="3553821535"/>
                  </a:ext>
                </a:extLst>
              </a:tr>
            </a:tbl>
          </a:graphicData>
        </a:graphic>
      </p:graphicFrame>
    </p:spTree>
    <p:extLst>
      <p:ext uri="{BB962C8B-B14F-4D97-AF65-F5344CB8AC3E}">
        <p14:creationId xmlns:p14="http://schemas.microsoft.com/office/powerpoint/2010/main" val="38405810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882954" y="183844"/>
            <a:ext cx="3933371" cy="516835"/>
          </a:xfrm>
        </p:spPr>
        <p:txBody>
          <a:bodyPr>
            <a:normAutofit fontScale="90000"/>
          </a:bodyPr>
          <a:lstStyle/>
          <a:p>
            <a:pPr algn="ctr"/>
            <a:r>
              <a:rPr lang="en-US" sz="2800" b="1" dirty="0">
                <a:solidFill>
                  <a:srgbClr val="002060"/>
                </a:solidFill>
              </a:rPr>
              <a:t>PROJECTS GALLERY</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621507"/>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4" name="Picture 13" descr="C:\Users\JUSTLINK\AppData\Local\Packages\5319275A.WhatsAppDesktop_cv1g1gvanyjgm\TempState\F1748D6B0FD9D439F71450117EBA2725\WhatsApp Image 2025-08-13 at 16.18.56_3bd16ec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972" y="805219"/>
            <a:ext cx="3076468" cy="2593074"/>
          </a:xfrm>
          <a:prstGeom prst="rect">
            <a:avLst/>
          </a:prstGeom>
          <a:ln>
            <a:noFill/>
          </a:ln>
          <a:effectLst>
            <a:outerShdw blurRad="190500" algn="tl" rotWithShape="0">
              <a:srgbClr val="000000">
                <a:alpha val="70000"/>
              </a:srgbClr>
            </a:outerShdw>
          </a:effectLst>
        </p:spPr>
      </p:pic>
      <p:pic>
        <p:nvPicPr>
          <p:cNvPr id="16" name="Picture 15" descr="C:\Users\JUSTLINK\AppData\Local\Packages\5319275A.WhatsAppDesktop_cv1g1gvanyjgm\TempState\E354FD90B2D5C777BFEC87A352A18976\WhatsApp Image 2025-08-13 at 16.18.57_e0e144ea.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4227" y="849065"/>
            <a:ext cx="3033557" cy="2549228"/>
          </a:xfrm>
          <a:prstGeom prst="rect">
            <a:avLst/>
          </a:prstGeom>
          <a:ln>
            <a:noFill/>
          </a:ln>
          <a:effectLst>
            <a:outerShdw blurRad="190500" algn="tl" rotWithShape="0">
              <a:srgbClr val="000000">
                <a:alpha val="70000"/>
              </a:srgbClr>
            </a:outerShdw>
          </a:effectLst>
        </p:spPr>
      </p:pic>
      <p:pic>
        <p:nvPicPr>
          <p:cNvPr id="18" name="Picture 17" descr="C:\Users\JUSTLINK\AppData\Local\Packages\5319275A.WhatsAppDesktop_cv1g1gvanyjgm\TempState\4DE81D9105C85BCA6E6E4666E6DD536A\WhatsApp Image 2025-08-13 at 16.18.57_039b686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2306" y="849065"/>
            <a:ext cx="3012506" cy="2549228"/>
          </a:xfrm>
          <a:prstGeom prst="rect">
            <a:avLst/>
          </a:prstGeom>
          <a:ln>
            <a:noFill/>
          </a:ln>
          <a:effectLst>
            <a:outerShdw blurRad="190500" algn="tl" rotWithShape="0">
              <a:srgbClr val="000000">
                <a:alpha val="70000"/>
              </a:srgbClr>
            </a:outerShdw>
          </a:effectLst>
        </p:spPr>
      </p:pic>
      <p:pic>
        <p:nvPicPr>
          <p:cNvPr id="24" name="Picture 23" descr="C:\Users\JUSTLINK\AppData\Local\Packages\5319275A.WhatsAppDesktop_cv1g1gvanyjgm\TempState\A7789EF88D599B8DF86BBEE632B2994D\WhatsApp Image 2025-08-13 at 16.58.08_dc3ef48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5971" y="3683380"/>
            <a:ext cx="3076469" cy="2794000"/>
          </a:xfrm>
          <a:prstGeom prst="rect">
            <a:avLst/>
          </a:prstGeom>
          <a:ln>
            <a:noFill/>
          </a:ln>
          <a:effectLst>
            <a:outerShdw blurRad="190500" algn="tl" rotWithShape="0">
              <a:srgbClr val="000000">
                <a:alpha val="70000"/>
              </a:srgbClr>
            </a:outerShdw>
          </a:effectLst>
        </p:spPr>
      </p:pic>
      <p:pic>
        <p:nvPicPr>
          <p:cNvPr id="25" name="Picture 24" descr="C:\Users\JUSTLINK\AppData\Local\Packages\5319275A.WhatsAppDesktop_cv1g1gvanyjgm\TempState\F2E43FA3400D826DF4195A9AC70DCA62\WhatsApp Image 2025-08-13 at 16.58.09_613fb792.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4226" y="3683380"/>
            <a:ext cx="3033557" cy="2794000"/>
          </a:xfrm>
          <a:prstGeom prst="rect">
            <a:avLst/>
          </a:prstGeom>
          <a:ln>
            <a:noFill/>
          </a:ln>
          <a:effectLst>
            <a:outerShdw blurRad="190500" algn="tl" rotWithShape="0">
              <a:srgbClr val="000000">
                <a:alpha val="70000"/>
              </a:srgbClr>
            </a:outerShdw>
          </a:effectLst>
        </p:spPr>
      </p:pic>
      <p:pic>
        <p:nvPicPr>
          <p:cNvPr id="26" name="_x0000_t75"/>
          <p:cNvPicPr/>
          <p:nvPr/>
        </p:nvPicPr>
        <p:blipFill>
          <a:blip r:embed="rId7" cstate="print">
            <a:extLst>
              <a:ext uri="{28A0092B-C50C-407E-A947-70E740481C1C}">
                <a14:useLocalDpi xmlns:a14="http://schemas.microsoft.com/office/drawing/2010/main" val="0"/>
              </a:ext>
            </a:extLst>
          </a:blip>
          <a:srcRect/>
          <a:stretch/>
        </p:blipFill>
        <p:spPr>
          <a:xfrm>
            <a:off x="8192306" y="3683380"/>
            <a:ext cx="3012506" cy="2794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735571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622664" y="183844"/>
            <a:ext cx="4375722" cy="516835"/>
          </a:xfrm>
        </p:spPr>
        <p:txBody>
          <a:bodyPr>
            <a:normAutofit fontScale="90000"/>
          </a:bodyPr>
          <a:lstStyle/>
          <a:p>
            <a:pPr algn="ctr"/>
            <a:r>
              <a:rPr lang="en-US" sz="2800" b="1" dirty="0">
                <a:solidFill>
                  <a:srgbClr val="002060"/>
                </a:solidFill>
              </a:rPr>
              <a:t>PROJECTS GALLERY CONTD.</a:t>
            </a:r>
          </a:p>
        </p:txBody>
      </p:sp>
      <p:cxnSp>
        <p:nvCxnSpPr>
          <p:cNvPr id="7" name="Straight Connector 6">
            <a:extLst>
              <a:ext uri="{FF2B5EF4-FFF2-40B4-BE49-F238E27FC236}">
                <a16:creationId xmlns="" xmlns:a16="http://schemas.microsoft.com/office/drawing/2014/main" id="{AAEEE01B-12F0-4A57-B2CD-18607063CE01}"/>
              </a:ext>
            </a:extLst>
          </p:cNvPr>
          <p:cNvCxnSpPr>
            <a:cxnSpLocks/>
          </p:cNvCxnSpPr>
          <p:nvPr/>
        </p:nvCxnSpPr>
        <p:spPr>
          <a:xfrm>
            <a:off x="4122440" y="621507"/>
            <a:ext cx="345440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8" name="Picture 47" descr="4">
            <a:extLst>
              <a:ext uri="{FF2B5EF4-FFF2-40B4-BE49-F238E27FC236}">
                <a16:creationId xmlns="" xmlns:a16="http://schemas.microsoft.com/office/drawing/2014/main" id="{F313B777-470E-E5ED-77DF-9BA7D96F8A9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82638" y="792160"/>
            <a:ext cx="3514725" cy="2875782"/>
          </a:xfrm>
          <a:prstGeom prst="rect">
            <a:avLst/>
          </a:prstGeom>
          <a:noFill/>
          <a:ln>
            <a:noFill/>
          </a:ln>
        </p:spPr>
      </p:pic>
      <p:pic>
        <p:nvPicPr>
          <p:cNvPr id="14" name="_x0000_t75"/>
          <p:cNvPicPr/>
          <p:nvPr/>
        </p:nvPicPr>
        <p:blipFill>
          <a:blip r:embed="rId3" cstate="print"/>
          <a:srcRect/>
          <a:stretch/>
        </p:blipFill>
        <p:spPr>
          <a:xfrm>
            <a:off x="548185" y="3979250"/>
            <a:ext cx="3461300" cy="2477430"/>
          </a:xfrm>
          <a:prstGeom prst="rect">
            <a:avLst/>
          </a:prstGeom>
          <a:ln>
            <a:noFill/>
          </a:ln>
          <a:effectLst>
            <a:outerShdw blurRad="292100" dist="139700" dir="2700000" algn="tl" rotWithShape="0">
              <a:srgbClr val="333333">
                <a:alpha val="65000"/>
              </a:srgbClr>
            </a:outerShdw>
          </a:effectLst>
        </p:spPr>
      </p:pic>
      <p:pic>
        <p:nvPicPr>
          <p:cNvPr id="15" name="_x0000_t75"/>
          <p:cNvPicPr/>
          <p:nvPr/>
        </p:nvPicPr>
        <p:blipFill>
          <a:blip r:embed="rId4" cstate="print"/>
          <a:srcRect/>
          <a:stretch/>
        </p:blipFill>
        <p:spPr>
          <a:xfrm>
            <a:off x="7982637" y="3979250"/>
            <a:ext cx="3514725" cy="2477430"/>
          </a:xfrm>
          <a:prstGeom prst="rect">
            <a:avLst/>
          </a:prstGeom>
          <a:ln>
            <a:noFill/>
          </a:ln>
          <a:effectLst>
            <a:outerShdw blurRad="292100" dist="139700" dir="2700000" algn="tl" rotWithShape="0">
              <a:srgbClr val="333333">
                <a:alpha val="65000"/>
              </a:srgbClr>
            </a:outerShdw>
          </a:effectLst>
        </p:spPr>
      </p:pic>
      <p:pic>
        <p:nvPicPr>
          <p:cNvPr id="16" name="Picture 15"/>
          <p:cNvPicPr/>
          <p:nvPr/>
        </p:nvPicPr>
        <p:blipFill>
          <a:blip r:embed="rId5" cstate="print"/>
          <a:srcRect/>
          <a:stretch/>
        </p:blipFill>
        <p:spPr>
          <a:xfrm>
            <a:off x="4361961" y="3979250"/>
            <a:ext cx="3362671" cy="2477430"/>
          </a:xfrm>
          <a:prstGeom prst="rect">
            <a:avLst/>
          </a:prstGeom>
          <a:ln>
            <a:noFill/>
          </a:ln>
          <a:effectLst>
            <a:outerShdw blurRad="292100" dist="139700" dir="2700000" algn="tl" rotWithShape="0">
              <a:srgbClr val="333333">
                <a:alpha val="65000"/>
              </a:srgbClr>
            </a:outerShdw>
          </a:effectLst>
        </p:spPr>
      </p:pic>
      <p:pic>
        <p:nvPicPr>
          <p:cNvPr id="17" name="Picture 16"/>
          <p:cNvPicPr/>
          <p:nvPr/>
        </p:nvPicPr>
        <p:blipFill>
          <a:blip r:embed="rId6" cstate="print"/>
          <a:srcRect/>
          <a:stretch/>
        </p:blipFill>
        <p:spPr>
          <a:xfrm>
            <a:off x="4361962" y="854857"/>
            <a:ext cx="3362671" cy="2813086"/>
          </a:xfrm>
          <a:prstGeom prst="rect">
            <a:avLst/>
          </a:prstGeom>
          <a:ln>
            <a:noFill/>
          </a:ln>
          <a:effectLst>
            <a:outerShdw blurRad="292100" dist="139700" dir="2700000" algn="tl" rotWithShape="0">
              <a:srgbClr val="333333">
                <a:alpha val="65000"/>
              </a:srgbClr>
            </a:outerShdw>
          </a:effectLst>
        </p:spPr>
      </p:pic>
      <p:pic>
        <p:nvPicPr>
          <p:cNvPr id="18" name="_x0000_t75"/>
          <p:cNvPicPr/>
          <p:nvPr/>
        </p:nvPicPr>
        <p:blipFill>
          <a:blip r:embed="rId7" cstate="print"/>
          <a:srcRect/>
          <a:stretch/>
        </p:blipFill>
        <p:spPr>
          <a:xfrm>
            <a:off x="548185" y="902517"/>
            <a:ext cx="3461300" cy="27654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76869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490840" y="183844"/>
            <a:ext cx="4485542" cy="516835"/>
          </a:xfrm>
        </p:spPr>
        <p:txBody>
          <a:bodyPr>
            <a:normAutofit fontScale="90000"/>
          </a:bodyPr>
          <a:lstStyle/>
          <a:p>
            <a:pPr algn="ctr"/>
            <a:r>
              <a:rPr lang="en-US" sz="2800" b="1" dirty="0">
                <a:solidFill>
                  <a:srgbClr val="002060"/>
                </a:solidFill>
              </a:rPr>
              <a:t>PROJECTS GALLERY CONTD.</a:t>
            </a:r>
          </a:p>
        </p:txBody>
      </p:sp>
      <p:pic>
        <p:nvPicPr>
          <p:cNvPr id="5" name="Picture 4" descr="cpf2">
            <a:extLst>
              <a:ext uri="{FF2B5EF4-FFF2-40B4-BE49-F238E27FC236}">
                <a16:creationId xmlns="" xmlns:a16="http://schemas.microsoft.com/office/drawing/2014/main" id="{E7E3D988-392B-D3F7-D0CC-9E2E45DD56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01955" y="2593074"/>
            <a:ext cx="3742755" cy="2897857"/>
          </a:xfrm>
          <a:prstGeom prst="rect">
            <a:avLst/>
          </a:prstGeom>
          <a:noFill/>
          <a:ln>
            <a:noFill/>
          </a:ln>
        </p:spPr>
      </p:pic>
      <p:pic>
        <p:nvPicPr>
          <p:cNvPr id="8" name="Picture 7" descr="4">
            <a:extLst>
              <a:ext uri="{FF2B5EF4-FFF2-40B4-BE49-F238E27FC236}">
                <a16:creationId xmlns="" xmlns:a16="http://schemas.microsoft.com/office/drawing/2014/main" id="{06066FF5-322D-AA6B-CBE1-8F44FAF4A8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959" y="868255"/>
            <a:ext cx="3626237" cy="2847298"/>
          </a:xfrm>
          <a:prstGeom prst="rect">
            <a:avLst/>
          </a:prstGeom>
          <a:noFill/>
          <a:ln>
            <a:noFill/>
          </a:ln>
        </p:spPr>
      </p:pic>
      <p:pic>
        <p:nvPicPr>
          <p:cNvPr id="18434" name="Picture 11" descr="Description: C:\Users\USER1\Desktop\Amazon 2018\amazon pic\image\IMG_20180915_152007.jpg">
            <a:extLst>
              <a:ext uri="{FF2B5EF4-FFF2-40B4-BE49-F238E27FC236}">
                <a16:creationId xmlns="" xmlns:a16="http://schemas.microsoft.com/office/drawing/2014/main" id="{C6128275-E444-3139-97B1-D56A48D05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3454" y="3575714"/>
            <a:ext cx="3617713" cy="2801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4289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41BF93-803D-4A51-9EFD-937641BCE0DA}"/>
              </a:ext>
            </a:extLst>
          </p:cNvPr>
          <p:cNvSpPr>
            <a:spLocks noGrp="1"/>
          </p:cNvSpPr>
          <p:nvPr>
            <p:ph type="title"/>
          </p:nvPr>
        </p:nvSpPr>
        <p:spPr>
          <a:xfrm>
            <a:off x="3490840" y="183844"/>
            <a:ext cx="4485542" cy="516835"/>
          </a:xfrm>
        </p:spPr>
        <p:txBody>
          <a:bodyPr>
            <a:normAutofit fontScale="90000"/>
          </a:bodyPr>
          <a:lstStyle/>
          <a:p>
            <a:pPr algn="ctr"/>
            <a:r>
              <a:rPr lang="en-US" sz="2800" b="1" dirty="0">
                <a:solidFill>
                  <a:srgbClr val="002060"/>
                </a:solidFill>
              </a:rPr>
              <a:t>SUPPLY/PROCURED ITEMS</a:t>
            </a:r>
          </a:p>
        </p:txBody>
      </p:sp>
      <p:sp>
        <p:nvSpPr>
          <p:cNvPr id="3" name="Title 1">
            <a:extLst>
              <a:ext uri="{FF2B5EF4-FFF2-40B4-BE49-F238E27FC236}">
                <a16:creationId xmlns="" xmlns:a16="http://schemas.microsoft.com/office/drawing/2014/main" id="{4A09F302-2FB2-A68D-1954-9B22FE8EB27E}"/>
              </a:ext>
            </a:extLst>
          </p:cNvPr>
          <p:cNvSpPr txBox="1">
            <a:spLocks/>
          </p:cNvSpPr>
          <p:nvPr/>
        </p:nvSpPr>
        <p:spPr>
          <a:xfrm>
            <a:off x="-182884" y="2992900"/>
            <a:ext cx="4485542" cy="516835"/>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200" b="1" dirty="0">
              <a:solidFill>
                <a:schemeClr val="tx1"/>
              </a:solidFill>
              <a:effectLst/>
              <a:latin typeface="Times New Roman" panose="02020603050405020304" pitchFamily="18" charset="0"/>
              <a:ea typeface="Times New Roman" panose="02020603050405020304" pitchFamily="18" charset="0"/>
            </a:endParaRPr>
          </a:p>
          <a:p>
            <a:pPr algn="ctr"/>
            <a:r>
              <a:rPr lang="en-US" sz="1200" b="1" dirty="0">
                <a:solidFill>
                  <a:schemeClr val="tx1"/>
                </a:solidFill>
                <a:latin typeface="Times New Roman" panose="02020603050405020304" pitchFamily="18" charset="0"/>
                <a:cs typeface="Times New Roman" panose="02020603050405020304" pitchFamily="18" charset="0"/>
              </a:rPr>
              <a:t>Ball Valve</a:t>
            </a:r>
          </a:p>
        </p:txBody>
      </p:sp>
      <p:sp>
        <p:nvSpPr>
          <p:cNvPr id="7" name="Title 1">
            <a:extLst>
              <a:ext uri="{FF2B5EF4-FFF2-40B4-BE49-F238E27FC236}">
                <a16:creationId xmlns="" xmlns:a16="http://schemas.microsoft.com/office/drawing/2014/main" id="{A71C0D8C-7DF0-131D-E161-EA4709E5BD89}"/>
              </a:ext>
            </a:extLst>
          </p:cNvPr>
          <p:cNvSpPr txBox="1">
            <a:spLocks/>
          </p:cNvSpPr>
          <p:nvPr/>
        </p:nvSpPr>
        <p:spPr>
          <a:xfrm>
            <a:off x="3723543" y="3313787"/>
            <a:ext cx="4485542" cy="516835"/>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200" b="1" dirty="0">
                <a:solidFill>
                  <a:schemeClr val="tx1"/>
                </a:solidFill>
                <a:latin typeface="Times New Roman" panose="02020603050405020304" pitchFamily="18" charset="0"/>
                <a:cs typeface="Times New Roman" panose="02020603050405020304" pitchFamily="18" charset="0"/>
              </a:rPr>
              <a:t>Gate Valve</a:t>
            </a:r>
          </a:p>
        </p:txBody>
      </p:sp>
      <p:sp>
        <p:nvSpPr>
          <p:cNvPr id="9" name="Title 1">
            <a:extLst>
              <a:ext uri="{FF2B5EF4-FFF2-40B4-BE49-F238E27FC236}">
                <a16:creationId xmlns="" xmlns:a16="http://schemas.microsoft.com/office/drawing/2014/main" id="{8BDECFD0-5BD8-494B-5ADB-F2A116726D32}"/>
              </a:ext>
            </a:extLst>
          </p:cNvPr>
          <p:cNvSpPr txBox="1">
            <a:spLocks/>
          </p:cNvSpPr>
          <p:nvPr/>
        </p:nvSpPr>
        <p:spPr>
          <a:xfrm>
            <a:off x="7762730" y="3358660"/>
            <a:ext cx="4485542" cy="516835"/>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200" b="1" dirty="0">
                <a:solidFill>
                  <a:schemeClr val="tx1"/>
                </a:solidFill>
                <a:effectLst/>
                <a:latin typeface="Times New Roman" panose="02020603050405020304" pitchFamily="18" charset="0"/>
                <a:ea typeface="Times New Roman" panose="02020603050405020304" pitchFamily="18" charset="0"/>
              </a:rPr>
              <a:t>Tee Elbows</a:t>
            </a:r>
            <a:endParaRPr lang="en-US" sz="1200" b="1"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 xmlns:a16="http://schemas.microsoft.com/office/drawing/2014/main" id="{EA5C87A0-BF0D-CE3C-817A-008915AD1EB0}"/>
              </a:ext>
            </a:extLst>
          </p:cNvPr>
          <p:cNvSpPr txBox="1"/>
          <p:nvPr/>
        </p:nvSpPr>
        <p:spPr>
          <a:xfrm>
            <a:off x="1" y="6422749"/>
            <a:ext cx="4485542" cy="276999"/>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                                       Manifold Valve</a:t>
            </a:r>
            <a:endParaRPr lang="x-none" sz="1200" b="1" dirty="0"/>
          </a:p>
        </p:txBody>
      </p:sp>
      <p:sp>
        <p:nvSpPr>
          <p:cNvPr id="12" name="TextBox 11">
            <a:extLst>
              <a:ext uri="{FF2B5EF4-FFF2-40B4-BE49-F238E27FC236}">
                <a16:creationId xmlns="" xmlns:a16="http://schemas.microsoft.com/office/drawing/2014/main" id="{D6D02257-E6CB-05FF-3003-DC8072CF15E5}"/>
              </a:ext>
            </a:extLst>
          </p:cNvPr>
          <p:cNvSpPr txBox="1"/>
          <p:nvPr/>
        </p:nvSpPr>
        <p:spPr>
          <a:xfrm>
            <a:off x="7779433" y="6363107"/>
            <a:ext cx="4797083" cy="276999"/>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                                            Line Pipes &amp; Fittings</a:t>
            </a:r>
            <a:endParaRPr lang="x-none" sz="1200" b="1" dirty="0"/>
          </a:p>
        </p:txBody>
      </p:sp>
      <p:pic>
        <p:nvPicPr>
          <p:cNvPr id="1091" name="Picture 67">
            <a:extLst>
              <a:ext uri="{FF2B5EF4-FFF2-40B4-BE49-F238E27FC236}">
                <a16:creationId xmlns="" xmlns:a16="http://schemas.microsoft.com/office/drawing/2014/main" id="{5C430784-6909-47ED-AF58-E97951471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627" y="679083"/>
            <a:ext cx="3373438" cy="2555875"/>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68">
            <a:extLst>
              <a:ext uri="{FF2B5EF4-FFF2-40B4-BE49-F238E27FC236}">
                <a16:creationId xmlns="" xmlns:a16="http://schemas.microsoft.com/office/drawing/2014/main" id="{B5950985-2121-B820-D80A-8EF63F141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998" y="3754078"/>
            <a:ext cx="3163437" cy="2647554"/>
          </a:xfrm>
          <a:prstGeom prst="rect">
            <a:avLst/>
          </a:prstGeom>
          <a:noFill/>
          <a:extLst>
            <a:ext uri="{909E8E84-426E-40DD-AFC4-6F175D3DCCD1}">
              <a14:hiddenFill xmlns:a14="http://schemas.microsoft.com/office/drawing/2010/main">
                <a:solidFill>
                  <a:srgbClr val="FFFFFF"/>
                </a:solidFill>
              </a14:hiddenFill>
            </a:ext>
          </a:extLst>
        </p:spPr>
      </p:pic>
      <p:pic>
        <p:nvPicPr>
          <p:cNvPr id="1093" name="Picture 69">
            <a:extLst>
              <a:ext uri="{FF2B5EF4-FFF2-40B4-BE49-F238E27FC236}">
                <a16:creationId xmlns="" xmlns:a16="http://schemas.microsoft.com/office/drawing/2014/main" id="{9FB27847-A579-28B5-51BB-FF652975A2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6570" y="3754079"/>
            <a:ext cx="3446432" cy="2612384"/>
          </a:xfrm>
          <a:prstGeom prst="rect">
            <a:avLst/>
          </a:prstGeom>
          <a:noFill/>
          <a:extLst>
            <a:ext uri="{909E8E84-426E-40DD-AFC4-6F175D3DCCD1}">
              <a14:hiddenFill xmlns:a14="http://schemas.microsoft.com/office/drawing/2010/main">
                <a:solidFill>
                  <a:srgbClr val="FFFFFF"/>
                </a:solidFill>
              </a14:hiddenFill>
            </a:ext>
          </a:extLst>
        </p:spPr>
      </p:pic>
      <p:pic>
        <p:nvPicPr>
          <p:cNvPr id="1094" name="Picture 70">
            <a:extLst>
              <a:ext uri="{FF2B5EF4-FFF2-40B4-BE49-F238E27FC236}">
                <a16:creationId xmlns="" xmlns:a16="http://schemas.microsoft.com/office/drawing/2014/main" id="{2D90F6A7-B418-0C7C-F5C2-F69910B65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6874" y="961366"/>
            <a:ext cx="3173486" cy="2273592"/>
          </a:xfrm>
          <a:prstGeom prst="rect">
            <a:avLst/>
          </a:prstGeom>
          <a:noFill/>
          <a:extLst>
            <a:ext uri="{909E8E84-426E-40DD-AFC4-6F175D3DCCD1}">
              <a14:hiddenFill xmlns:a14="http://schemas.microsoft.com/office/drawing/2010/main">
                <a:solidFill>
                  <a:srgbClr val="FFFFFF"/>
                </a:solidFill>
              </a14:hiddenFill>
            </a:ext>
          </a:extLst>
        </p:spPr>
      </p:pic>
      <p:pic>
        <p:nvPicPr>
          <p:cNvPr id="1095" name="Picture 71">
            <a:extLst>
              <a:ext uri="{FF2B5EF4-FFF2-40B4-BE49-F238E27FC236}">
                <a16:creationId xmlns="" xmlns:a16="http://schemas.microsoft.com/office/drawing/2014/main" id="{37A28187-421C-D564-4928-6E400DB3F6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4704" y="975434"/>
            <a:ext cx="3418298" cy="225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7" name="Picture 73">
            <a:extLst>
              <a:ext uri="{FF2B5EF4-FFF2-40B4-BE49-F238E27FC236}">
                <a16:creationId xmlns="" xmlns:a16="http://schemas.microsoft.com/office/drawing/2014/main" id="{57A533F9-2139-81CF-D182-371DB13EAB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6596" y="3817108"/>
            <a:ext cx="3163437" cy="258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Box 53">
            <a:extLst>
              <a:ext uri="{FF2B5EF4-FFF2-40B4-BE49-F238E27FC236}">
                <a16:creationId xmlns="" xmlns:a16="http://schemas.microsoft.com/office/drawing/2014/main" id="{354817F5-FC0A-5524-6320-2DAFDD03ADE2}"/>
              </a:ext>
            </a:extLst>
          </p:cNvPr>
          <p:cNvSpPr txBox="1"/>
          <p:nvPr/>
        </p:nvSpPr>
        <p:spPr>
          <a:xfrm>
            <a:off x="3514582" y="6406336"/>
            <a:ext cx="4485542" cy="276999"/>
          </a:xfrm>
          <a:prstGeom prst="rect">
            <a:avLst/>
          </a:prstGeom>
          <a:noFill/>
        </p:spPr>
        <p:txBody>
          <a:bodyPr wrap="square">
            <a:spAutoFit/>
          </a:bodyPr>
          <a:lstStyle/>
          <a:p>
            <a:r>
              <a:rPr lang="en-US" sz="1200" b="1" dirty="0">
                <a:effectLst/>
                <a:latin typeface="Times New Roman" panose="02020603050405020304" pitchFamily="18" charset="0"/>
                <a:ea typeface="Times New Roman" panose="02020603050405020304" pitchFamily="18" charset="0"/>
              </a:rPr>
              <a:t>                                       Mechanical Seal</a:t>
            </a:r>
            <a:endParaRPr lang="x-none" sz="1200" b="1" dirty="0"/>
          </a:p>
        </p:txBody>
      </p:sp>
    </p:spTree>
    <p:extLst>
      <p:ext uri="{BB962C8B-B14F-4D97-AF65-F5344CB8AC3E}">
        <p14:creationId xmlns:p14="http://schemas.microsoft.com/office/powerpoint/2010/main" val="5734647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TextBox 22"/>
          <p:cNvSpPr txBox="1">
            <a:spLocks noChangeAspect="1" noChangeArrowheads="1"/>
          </p:cNvSpPr>
          <p:nvPr/>
        </p:nvSpPr>
        <p:spPr>
          <a:xfrm>
            <a:off x="2623285" y="3306921"/>
            <a:ext cx="6608302" cy="842031"/>
          </a:xfrm>
          <a:prstGeom prst="rect">
            <a:avLst/>
          </a:prstGeom>
          <a:noFill/>
          <a:ln w="15875" cmpd="thickThin">
            <a:no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it-IT" altLang="it-IT" sz="6000" dirty="0">
                <a:latin typeface="Montserrat" panose="02000505000000020004" pitchFamily="2" charset="0"/>
              </a:rPr>
              <a:t>THANK YOU</a:t>
            </a:r>
          </a:p>
        </p:txBody>
      </p:sp>
      <p:sp>
        <p:nvSpPr>
          <p:cNvPr id="6" name="TextBox 5">
            <a:extLst>
              <a:ext uri="{FF2B5EF4-FFF2-40B4-BE49-F238E27FC236}">
                <a16:creationId xmlns="" xmlns:a16="http://schemas.microsoft.com/office/drawing/2014/main" id="{76B00099-31EF-418C-910C-D8E37BB0ADA0}"/>
              </a:ext>
            </a:extLst>
          </p:cNvPr>
          <p:cNvSpPr txBox="1"/>
          <p:nvPr/>
        </p:nvSpPr>
        <p:spPr>
          <a:xfrm>
            <a:off x="1837082" y="586096"/>
            <a:ext cx="8517835" cy="2122953"/>
          </a:xfrm>
          <a:prstGeom prst="rect">
            <a:avLst/>
          </a:prstGeom>
          <a:noFill/>
        </p:spPr>
        <p:txBody>
          <a:bodyPr wrap="square">
            <a:spAutoFit/>
          </a:bodyPr>
          <a:lstStyle/>
          <a:p>
            <a:pPr marL="0" marR="0" algn="ctr">
              <a:lnSpc>
                <a:spcPts val="1460"/>
              </a:lnSpc>
              <a:spcBef>
                <a:spcPts val="0"/>
              </a:spcBef>
              <a:spcAft>
                <a:spcPts val="0"/>
              </a:spcAft>
            </a:pPr>
            <a:r>
              <a:rPr lang="en-GB" sz="12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2000"/>
              </a:lnSpc>
            </a:pPr>
            <a:r>
              <a:rPr lang="en-GB" sz="1800" dirty="0">
                <a:effectLst/>
                <a:latin typeface="Verdana" panose="020B0604030504040204" pitchFamily="34" charset="0"/>
                <a:ea typeface="Verdana" panose="020B0604030504040204" pitchFamily="34" charset="0"/>
                <a:cs typeface="Arial" panose="020B0604020202020204" pitchFamily="34" charset="0"/>
              </a:rPr>
              <a:t>At </a:t>
            </a:r>
            <a:r>
              <a:rPr lang="en-US" sz="1800" b="1" dirty="0" smtClean="0">
                <a:effectLst/>
                <a:latin typeface="Verdana" panose="020B0604030504040204" pitchFamily="34" charset="0"/>
                <a:ea typeface="Verdana" panose="020B0604030504040204" pitchFamily="34" charset="0"/>
                <a:cs typeface="Arial" panose="020B0604020202020204" pitchFamily="34" charset="0"/>
              </a:rPr>
              <a:t>TOPSTREAM GLOBAL SOLUTIONS LIMITED</a:t>
            </a:r>
            <a:r>
              <a:rPr lang="en-GB" sz="1800" dirty="0" smtClean="0">
                <a:effectLst/>
                <a:latin typeface="Verdana" panose="020B0604030504040204" pitchFamily="34" charset="0"/>
                <a:ea typeface="Verdana" panose="020B0604030504040204" pitchFamily="34" charset="0"/>
                <a:cs typeface="Arial" panose="020B0604020202020204" pitchFamily="34" charset="0"/>
              </a:rPr>
              <a:t>, </a:t>
            </a:r>
            <a:r>
              <a:rPr lang="en-GB" sz="1800" dirty="0">
                <a:effectLst/>
                <a:latin typeface="Verdana" panose="020B0604030504040204" pitchFamily="34" charset="0"/>
                <a:ea typeface="Verdana" panose="020B0604030504040204" pitchFamily="34" charset="0"/>
                <a:cs typeface="Arial" panose="020B0604020202020204" pitchFamily="34" charset="0"/>
              </a:rPr>
              <a:t>we have the expertise to resolve unusual problems. When our clients face challenges, we sit on their side of the table and offer fit-for-purpose solutions. Rather than see opportunity to deploy huge assets for pure financial gains, we see rare opportunities to further think out of the box by combining simplex proven technologies.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
              </a:lnSpc>
              <a:spcBef>
                <a:spcPts val="0"/>
              </a:spcBef>
              <a:spcAft>
                <a:spcPts val="0"/>
              </a:spcAft>
            </a:pPr>
            <a:r>
              <a:rPr lang="en-GB" sz="12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0" marR="0">
              <a:lnSpc>
                <a:spcPts val="1000"/>
              </a:lnSpc>
              <a:spcBef>
                <a:spcPts val="0"/>
              </a:spcBef>
              <a:spcAft>
                <a:spcPts val="0"/>
              </a:spcAft>
            </a:pPr>
            <a:r>
              <a:rPr lang="en-GB" sz="12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_x0000_t75"/>
          <p:cNvPicPr/>
          <p:nvPr/>
        </p:nvPicPr>
        <p:blipFill>
          <a:blip r:embed="rId2" cstate="print"/>
          <a:srcRect/>
          <a:stretch/>
        </p:blipFill>
        <p:spPr>
          <a:xfrm>
            <a:off x="4965269" y="4626591"/>
            <a:ext cx="1924333" cy="1951629"/>
          </a:xfrm>
          <a:prstGeom prst="rect">
            <a:avLst/>
          </a:prstGeom>
          <a:ln>
            <a:noFill/>
          </a:ln>
        </p:spPr>
      </p:pic>
    </p:spTree>
    <p:extLst>
      <p:ext uri="{BB962C8B-B14F-4D97-AF65-F5344CB8AC3E}">
        <p14:creationId xmlns:p14="http://schemas.microsoft.com/office/powerpoint/2010/main" val="27666938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3834</TotalTime>
  <Words>2482</Words>
  <Application>Microsoft Office PowerPoint</Application>
  <PresentationFormat>Custom</PresentationFormat>
  <Paragraphs>482</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Angles</vt:lpstr>
      <vt:lpstr>Company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Maintenance Plan &amp; Policy</vt:lpstr>
      <vt:lpstr>Health and Safety</vt:lpstr>
      <vt:lpstr>Health and Safety Policy</vt:lpstr>
      <vt:lpstr>Quality Policy Statement</vt:lpstr>
      <vt:lpstr>Key Project Personnel</vt:lpstr>
      <vt:lpstr>PROJECT EQUIPMENT</vt:lpstr>
      <vt:lpstr>PROJECT EQUIPMENT</vt:lpstr>
      <vt:lpstr>EQUIPMENT GALLERY</vt:lpstr>
      <vt:lpstr>EXECUTED PROJECTS</vt:lpstr>
      <vt:lpstr>PROJECTS GALLERY</vt:lpstr>
      <vt:lpstr>PROJECTS GALLERY CONTD.</vt:lpstr>
      <vt:lpstr>PROJECTS GALLERY CONTD.</vt:lpstr>
      <vt:lpstr>SUPPLY/PROCURED ITEMS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HP</dc:creator>
  <cp:lastModifiedBy>DON</cp:lastModifiedBy>
  <cp:revision>341</cp:revision>
  <dcterms:created xsi:type="dcterms:W3CDTF">2020-03-16T17:07:12Z</dcterms:created>
  <dcterms:modified xsi:type="dcterms:W3CDTF">2026-09-01T12:06:13Z</dcterms:modified>
</cp:coreProperties>
</file>